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54"/>
  </p:notesMasterIdLst>
  <p:sldIdLst>
    <p:sldId id="256" r:id="rId2"/>
    <p:sldId id="258" r:id="rId3"/>
    <p:sldId id="259" r:id="rId4"/>
    <p:sldId id="260" r:id="rId5"/>
    <p:sldId id="30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8" r:id="rId45"/>
    <p:sldId id="299" r:id="rId46"/>
    <p:sldId id="300" r:id="rId47"/>
    <p:sldId id="307" r:id="rId48"/>
    <p:sldId id="301" r:id="rId49"/>
    <p:sldId id="302" r:id="rId50"/>
    <p:sldId id="303" r:id="rId51"/>
    <p:sldId id="304" r:id="rId52"/>
    <p:sldId id="30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404"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64AB3-118C-4CA4-9827-36F269FF15AB}"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9D567-633A-472B-AC07-399A85E457F4}" type="slidenum">
              <a:rPr lang="en-US" smtClean="0"/>
              <a:t>‹#›</a:t>
            </a:fld>
            <a:endParaRPr lang="en-US"/>
          </a:p>
        </p:txBody>
      </p:sp>
    </p:spTree>
    <p:extLst>
      <p:ext uri="{BB962C8B-B14F-4D97-AF65-F5344CB8AC3E}">
        <p14:creationId xmlns:p14="http://schemas.microsoft.com/office/powerpoint/2010/main" val="390453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an overview</a:t>
            </a:r>
            <a:r>
              <a:rPr lang="en-US" baseline="0" dirty="0" smtClean="0"/>
              <a:t> of healthcare transition. We’ll define and describe transition, talk about who is involved in the process, and spend a long time talking about making transition plans for our patients.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a:t>
            </a:fld>
            <a:endParaRPr lang="en-US"/>
          </a:p>
        </p:txBody>
      </p:sp>
    </p:spTree>
    <p:extLst>
      <p:ext uri="{BB962C8B-B14F-4D97-AF65-F5344CB8AC3E}">
        <p14:creationId xmlns:p14="http://schemas.microsoft.com/office/powerpoint/2010/main" val="17807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talk about the transition</a:t>
            </a:r>
            <a:r>
              <a:rPr lang="en-US" baseline="0" dirty="0" smtClean="0"/>
              <a:t> policy. This is a </a:t>
            </a:r>
            <a:r>
              <a:rPr lang="en-US" dirty="0" smtClean="0"/>
              <a:t>written description of a practice’s approach to transition.</a:t>
            </a:r>
            <a:r>
              <a:rPr lang="en-US" baseline="0" dirty="0" smtClean="0"/>
              <a:t> It provides information about when and how the transition process starts, gives a general description of the transition process, and describes the role of the provider in the planning process. I’ve provided an example of a transition policy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Developing a practice specific policy (if your practice doesn’t already have one) can be one of the first steps in improving care delivery for your adolescent patients. Share this policy with other providers in your practice, with staff, and with your patients so that everyone has the same expectations.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11</a:t>
            </a:fld>
            <a:endParaRPr lang="en-US"/>
          </a:p>
        </p:txBody>
      </p:sp>
    </p:spTree>
    <p:extLst>
      <p:ext uri="{BB962C8B-B14F-4D97-AF65-F5344CB8AC3E}">
        <p14:creationId xmlns:p14="http://schemas.microsoft.com/office/powerpoint/2010/main" val="73531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a:t>
            </a:r>
            <a:r>
              <a:rPr lang="en-US" baseline="0" dirty="0" smtClean="0"/>
              <a:t> Got Transition Resource Listing</a:t>
            </a:r>
          </a:p>
          <a:p>
            <a:r>
              <a:rPr lang="en-US" baseline="0" dirty="0" smtClean="0"/>
              <a:t>https://www.gottransition.org/resourceGet.cfm?id=221</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12</a:t>
            </a:fld>
            <a:endParaRPr lang="en-US"/>
          </a:p>
        </p:txBody>
      </p:sp>
    </p:spTree>
    <p:extLst>
      <p:ext uri="{BB962C8B-B14F-4D97-AF65-F5344CB8AC3E}">
        <p14:creationId xmlns:p14="http://schemas.microsoft.com/office/powerpoint/2010/main" val="151373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Transition</a:t>
            </a:r>
            <a:r>
              <a:rPr lang="en-US" baseline="0" dirty="0" smtClean="0"/>
              <a:t> tracking starts with identification. You can use electronic medical records to “flag” patients of transition age (12 years and older) and to help you keep track of their individual transition plans, readiness assessments, goals, and other transition materials. Checklists (like the one on the next slide) can help you keep track of what you’re tracking!</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13</a:t>
            </a:fld>
            <a:endParaRPr lang="en-US"/>
          </a:p>
        </p:txBody>
      </p:sp>
    </p:spTree>
    <p:extLst>
      <p:ext uri="{BB962C8B-B14F-4D97-AF65-F5344CB8AC3E}">
        <p14:creationId xmlns:p14="http://schemas.microsoft.com/office/powerpoint/2010/main" val="375882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 Child</a:t>
            </a:r>
            <a:r>
              <a:rPr lang="en-US" baseline="0" dirty="0" smtClean="0"/>
              <a:t> Neurology Foundation </a:t>
            </a:r>
          </a:p>
          <a:p>
            <a:r>
              <a:rPr lang="en-US" baseline="0" dirty="0" smtClean="0"/>
              <a:t>http://www.childneurologyfoundation.org/wp-content/uploads/2017/08/B_TransitionChecklist.pdf</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14</a:t>
            </a:fld>
            <a:endParaRPr lang="en-US"/>
          </a:p>
        </p:txBody>
      </p:sp>
    </p:spTree>
    <p:extLst>
      <p:ext uri="{BB962C8B-B14F-4D97-AF65-F5344CB8AC3E}">
        <p14:creationId xmlns:p14="http://schemas.microsoft.com/office/powerpoint/2010/main" val="330444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Transition readiness assessments help providers identify patient needs and help clarify goals for transitioning.</a:t>
            </a:r>
            <a:r>
              <a:rPr lang="en-US" baseline="0" dirty="0" smtClean="0"/>
              <a:t> Standardized questionnaires ask patients and their parents / caregivers about common adult healthcare issues. Common questions include those about self care, managing activities of daily living (for example, feeding, hygiene, taking / managing medications, etc.), keeping and making appointments, talking with healthcare providers, and monitoring health issues. There are several validated questionnaires, most of which are available in both patient and parent / caregiver versions. Many are available in multiple languages and are designed for patients with lower health literacy. Some are self-assessments and others are designed to be administered by providers. I’ve included an example of a self-assessment for pediatric patients that I commonly use, the </a:t>
            </a:r>
            <a:r>
              <a:rPr lang="fr-FR" baseline="0" dirty="0" smtClean="0"/>
              <a:t>UNC </a:t>
            </a:r>
            <a:r>
              <a:rPr lang="fr-FR" baseline="0" dirty="0" err="1" smtClean="0"/>
              <a:t>STARx</a:t>
            </a:r>
            <a:r>
              <a:rPr lang="fr-FR" baseline="0" dirty="0" smtClean="0"/>
              <a:t> Transition </a:t>
            </a:r>
            <a:r>
              <a:rPr lang="fr-FR" baseline="0" dirty="0" err="1" smtClean="0"/>
              <a:t>Readiness</a:t>
            </a:r>
            <a:r>
              <a:rPr lang="fr-FR" baseline="0" dirty="0" smtClean="0"/>
              <a:t> Questionnaire, on the </a:t>
            </a:r>
            <a:r>
              <a:rPr lang="fr-FR" baseline="0" dirty="0" err="1" smtClean="0"/>
              <a:t>next</a:t>
            </a:r>
            <a:r>
              <a:rPr lang="fr-FR" baseline="0" dirty="0" smtClean="0"/>
              <a:t> slide.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patient should be assessed annually starting at age 14. It often helps to assess both the patient and their parents / caregivers (at least initially). This is very useful for patients with intellectual disability and for those patients who will be responsible for managing their care on their own (i.e., patients who plan to move out of the house, who go away to college, or who prefer to be totally independent for any other reason.) Differences between the patient and parent / caregiver report can help you identify problems and help you start conversations about setting goals. Parents should be assessed on their own if patients have intellectual disability and require very substantial support, if they are medically fragile, if they are are non-speaking / non-verbal, or if they need guardianship.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have included links to several commonly used readiness assessments in the resource listing at the end of this presentation. One has been designed specifically for patients with intellectual and developmental disabilities: the American College of Physicians’ Transition Readiness Assessment for Youth with Intellectual Disabilities or Developmental Disabilities. Other readiness assessments have been (or are being) validated for use in this population. </a:t>
            </a:r>
          </a:p>
        </p:txBody>
      </p:sp>
      <p:sp>
        <p:nvSpPr>
          <p:cNvPr id="4" name="Slide Number Placeholder 3"/>
          <p:cNvSpPr>
            <a:spLocks noGrp="1"/>
          </p:cNvSpPr>
          <p:nvPr>
            <p:ph type="sldNum" sz="quarter" idx="10"/>
          </p:nvPr>
        </p:nvSpPr>
        <p:spPr/>
        <p:txBody>
          <a:bodyPr/>
          <a:lstStyle/>
          <a:p>
            <a:fld id="{BE5E38DF-6CC8-4325-B82E-686DCDDAAC18}" type="slidenum">
              <a:rPr lang="en-US" smtClean="0"/>
              <a:t>15</a:t>
            </a:fld>
            <a:endParaRPr lang="en-US"/>
          </a:p>
        </p:txBody>
      </p:sp>
    </p:spTree>
    <p:extLst>
      <p:ext uri="{BB962C8B-B14F-4D97-AF65-F5344CB8AC3E}">
        <p14:creationId xmlns:p14="http://schemas.microsoft.com/office/powerpoint/2010/main" val="3869370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 UNC STARx</a:t>
            </a:r>
            <a:r>
              <a:rPr lang="en-US" baseline="0" dirty="0" smtClean="0"/>
              <a:t> Transition Program</a:t>
            </a:r>
          </a:p>
          <a:p>
            <a:r>
              <a:rPr lang="en-US" dirty="0" smtClean="0"/>
              <a:t>https://www.med.unc.edu/transition/transition-tools/trxansition-scale/</a:t>
            </a:r>
          </a:p>
          <a:p>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16</a:t>
            </a:fld>
            <a:endParaRPr lang="en-US"/>
          </a:p>
        </p:txBody>
      </p:sp>
    </p:spTree>
    <p:extLst>
      <p:ext uri="{BB962C8B-B14F-4D97-AF65-F5344CB8AC3E}">
        <p14:creationId xmlns:p14="http://schemas.microsoft.com/office/powerpoint/2010/main" val="306526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patient’s individual transition plan is one of the most important</a:t>
            </a:r>
            <a:r>
              <a:rPr lang="en-US" baseline="0" dirty="0" smtClean="0"/>
              <a:t> parts of the entire process. The goals of the transition plan are listed above. The plan itself has several components which we’ll talk about in the next few slides.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17</a:t>
            </a:fld>
            <a:endParaRPr lang="en-US"/>
          </a:p>
        </p:txBody>
      </p:sp>
    </p:spTree>
    <p:extLst>
      <p:ext uri="{BB962C8B-B14F-4D97-AF65-F5344CB8AC3E}">
        <p14:creationId xmlns:p14="http://schemas.microsoft.com/office/powerpoint/2010/main" val="319052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transition plan should include all of the following: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 detailed summary of all</a:t>
            </a:r>
            <a:r>
              <a:rPr lang="en-US" baseline="0" dirty="0" smtClean="0"/>
              <a:t> of the patient’s medical, surgical, and psychiatric conditions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Descriptions of both the patient’s understanding of their condition and their self-management skills. Providers should be sure to include information about the patient’s understanding of their prognosis and of the effect that their condition has on their reproductive health. This information is especially critical information for patients with intellectual disabilities who will be managing their care on their own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Results of transition readiness assessments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Patient</a:t>
            </a:r>
            <a:r>
              <a:rPr lang="en-US" baseline="0" dirty="0" smtClean="0"/>
              <a:t> / family</a:t>
            </a:r>
            <a:r>
              <a:rPr lang="en-US" dirty="0" smtClean="0"/>
              <a:t> preferences for adult services</a:t>
            </a:r>
            <a:r>
              <a:rPr lang="en-US" baseline="0" dirty="0" smtClean="0"/>
              <a:t> (including preferred hospitals and providers if they have been identified) and goals of care </a:t>
            </a:r>
            <a:r>
              <a:rPr lang="en-US" dirty="0" smtClean="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planned timing</a:t>
            </a:r>
            <a:r>
              <a:rPr lang="en-US" baseline="0" dirty="0" smtClean="0"/>
              <a:t> of the </a:t>
            </a:r>
            <a:r>
              <a:rPr lang="en-US" dirty="0" smtClean="0"/>
              <a:t>transition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Labs, imaging, evaluations,</a:t>
            </a:r>
            <a:r>
              <a:rPr lang="en-US" baseline="0" dirty="0" smtClean="0"/>
              <a:t> referrals, and any other interventions that </a:t>
            </a:r>
            <a:r>
              <a:rPr lang="en-US" dirty="0" smtClean="0"/>
              <a:t>will be done before transfer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Emergency plans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Advanced care</a:t>
            </a:r>
            <a:r>
              <a:rPr lang="en-US" baseline="0" dirty="0" smtClean="0"/>
              <a:t> plans</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Information</a:t>
            </a:r>
            <a:r>
              <a:rPr lang="en-US" baseline="0" dirty="0" smtClean="0"/>
              <a:t> about guardianship if applicable </a:t>
            </a:r>
            <a:endParaRPr lang="en-US" dirty="0" smtClean="0"/>
          </a:p>
        </p:txBody>
      </p:sp>
      <p:sp>
        <p:nvSpPr>
          <p:cNvPr id="4" name="Slide Number Placeholder 3"/>
          <p:cNvSpPr>
            <a:spLocks noGrp="1"/>
          </p:cNvSpPr>
          <p:nvPr>
            <p:ph type="sldNum" sz="quarter" idx="10"/>
          </p:nvPr>
        </p:nvSpPr>
        <p:spPr/>
        <p:txBody>
          <a:bodyPr/>
          <a:lstStyle/>
          <a:p>
            <a:fld id="{BE5E38DF-6CC8-4325-B82E-686DCDDAAC18}" type="slidenum">
              <a:rPr lang="en-US" smtClean="0"/>
              <a:t>18</a:t>
            </a:fld>
            <a:endParaRPr lang="en-US"/>
          </a:p>
        </p:txBody>
      </p:sp>
    </p:spTree>
    <p:extLst>
      <p:ext uri="{BB962C8B-B14F-4D97-AF65-F5344CB8AC3E}">
        <p14:creationId xmlns:p14="http://schemas.microsoft.com/office/powerpoint/2010/main" val="1614844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Credit: Got Transition</a:t>
            </a:r>
          </a:p>
          <a:p>
            <a:r>
              <a:rPr lang="en-US" dirty="0" smtClean="0"/>
              <a:t>https://www.gottransition.org/resourceGet.cfm?id=226</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19</a:t>
            </a:fld>
            <a:endParaRPr lang="en-US"/>
          </a:p>
        </p:txBody>
      </p:sp>
    </p:spTree>
    <p:extLst>
      <p:ext uri="{BB962C8B-B14F-4D97-AF65-F5344CB8AC3E}">
        <p14:creationId xmlns:p14="http://schemas.microsoft.com/office/powerpoint/2010/main" val="238642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a:t>
            </a:r>
            <a:r>
              <a:rPr lang="en-US" baseline="0" dirty="0" smtClean="0"/>
              <a:t> Got Transition </a:t>
            </a:r>
          </a:p>
          <a:p>
            <a:r>
              <a:rPr lang="en-US" dirty="0" smtClean="0"/>
              <a:t>https://www.gottransition.org/resourceGet.cfm?id=227</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20</a:t>
            </a:fld>
            <a:endParaRPr lang="en-US"/>
          </a:p>
        </p:txBody>
      </p:sp>
    </p:spTree>
    <p:extLst>
      <p:ext uri="{BB962C8B-B14F-4D97-AF65-F5344CB8AC3E}">
        <p14:creationId xmlns:p14="http://schemas.microsoft.com/office/powerpoint/2010/main" val="143011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Adolescence</a:t>
            </a:r>
            <a:r>
              <a:rPr lang="en-US" baseline="0" dirty="0" smtClean="0"/>
              <a:t> is an exciting time in a person’s life. They’re growing and developing physically, emotionally, and socially as well. Every aspect of their life is affected as a person transitions from adolescence to adulthood. That includes their relationship with the healthcare system. At some point, young people make the move from pediatric to adult healthcare providers. Unfortunately, this move can be confusing and uncertain at times, particularly for people with neurodevelopmental and intellectual disabilities. Though these individuals may have received some information about growing into adulthood, they often do not receive adequate information about what this means for their healthcare. That can cause significant problems for the individual, their families, and their healthcare providers. </a:t>
            </a:r>
          </a:p>
        </p:txBody>
      </p:sp>
      <p:sp>
        <p:nvSpPr>
          <p:cNvPr id="4" name="Slide Number Placeholder 3"/>
          <p:cNvSpPr>
            <a:spLocks noGrp="1"/>
          </p:cNvSpPr>
          <p:nvPr>
            <p:ph type="sldNum" sz="quarter" idx="10"/>
          </p:nvPr>
        </p:nvSpPr>
        <p:spPr/>
        <p:txBody>
          <a:bodyPr/>
          <a:lstStyle/>
          <a:p>
            <a:fld id="{BE5E38DF-6CC8-4325-B82E-686DCDDAAC18}" type="slidenum">
              <a:rPr lang="en-US" smtClean="0"/>
              <a:t>3</a:t>
            </a:fld>
            <a:endParaRPr lang="en-US"/>
          </a:p>
        </p:txBody>
      </p:sp>
    </p:spTree>
    <p:extLst>
      <p:ext uri="{BB962C8B-B14F-4D97-AF65-F5344CB8AC3E}">
        <p14:creationId xmlns:p14="http://schemas.microsoft.com/office/powerpoint/2010/main" val="359259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information goes into the transition plan. That means that you, your patient, and their parents / caregivers have a lot to discuss. You should plan to start with the patient’s medical condition. You should find out what they understand about their health, their overall prognosis, and how their medical condition(s) will affect their health in the future. Also be sure to discuss their current treatment plan (and what they know about it) and how this may change as they age. Always reinforce their knowledge about troubling signs and symptoms (especially those that need urgent / emergent care). And always check in with both patients and parents / caregivers about their mental health. This can be a very stressful time for both of them.</a:t>
            </a:r>
            <a:endParaRPr lang="en-US" dirty="0" smtClean="0"/>
          </a:p>
          <a:p>
            <a:endParaRPr lang="en-US" dirty="0" smtClean="0"/>
          </a:p>
          <a:p>
            <a:r>
              <a:rPr lang="en-US" dirty="0" smtClean="0"/>
              <a:t>The planning</a:t>
            </a:r>
            <a:r>
              <a:rPr lang="en-US" baseline="0" dirty="0" smtClean="0"/>
              <a:t> visit is very important! There is a lot to cover in the initial visit so you may want to allot extra time. You may need to have a visit that’s separate from your patient’s regular follow up appointments. If you are wondering about billing and coding for these kinds of appointment, you can find additional information in the American Academy of Pediatrics’ “</a:t>
            </a:r>
            <a:r>
              <a:rPr lang="en-US" sz="1200" kern="1200" dirty="0" smtClean="0">
                <a:solidFill>
                  <a:schemeClr val="tx1"/>
                </a:solidFill>
                <a:effectLst/>
                <a:latin typeface="+mn-lt"/>
                <a:ea typeface="+mn-ea"/>
                <a:cs typeface="+mn-cs"/>
              </a:rPr>
              <a:t>2018 Coding and Reimbursement Tip Sheet for Transition from Pediatric to Adult Health Care.” I’ve included</a:t>
            </a:r>
            <a:r>
              <a:rPr lang="en-US" sz="1200" kern="1200" baseline="0" dirty="0" smtClean="0">
                <a:solidFill>
                  <a:schemeClr val="tx1"/>
                </a:solidFill>
                <a:effectLst/>
                <a:latin typeface="+mn-lt"/>
                <a:ea typeface="+mn-ea"/>
                <a:cs typeface="+mn-cs"/>
              </a:rPr>
              <a:t> a link at the end of this presentation.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21</a:t>
            </a:fld>
            <a:endParaRPr lang="en-US"/>
          </a:p>
        </p:txBody>
      </p:sp>
    </p:spTree>
    <p:extLst>
      <p:ext uri="{BB962C8B-B14F-4D97-AF65-F5344CB8AC3E}">
        <p14:creationId xmlns:p14="http://schemas.microsoft.com/office/powerpoint/2010/main" val="4068809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Sexual growth and development are part of normal adolescent development. Adolescents need comprehensive, developmentally appropriate education about puberty,</a:t>
            </a:r>
            <a:r>
              <a:rPr lang="en-US" sz="1200" kern="1200" baseline="0" dirty="0" smtClean="0">
                <a:solidFill>
                  <a:schemeClr val="tx1"/>
                </a:solidFill>
                <a:effectLst/>
                <a:latin typeface="+mn-lt"/>
                <a:ea typeface="+mn-ea"/>
                <a:cs typeface="+mn-cs"/>
              </a:rPr>
              <a:t> sexuality, and healthy relationship to make informed, healthy decisions. </a:t>
            </a:r>
            <a:r>
              <a:rPr lang="en-US" sz="1200" kern="1200" dirty="0" smtClean="0">
                <a:solidFill>
                  <a:schemeClr val="tx1"/>
                </a:solidFill>
                <a:effectLst/>
                <a:latin typeface="+mn-lt"/>
                <a:ea typeface="+mn-ea"/>
                <a:cs typeface="+mn-cs"/>
              </a:rPr>
              <a:t>Youth with special healthcare needs,</a:t>
            </a:r>
            <a:r>
              <a:rPr lang="en-US" sz="1200" kern="1200" baseline="0" dirty="0" smtClean="0">
                <a:solidFill>
                  <a:schemeClr val="tx1"/>
                </a:solidFill>
                <a:effectLst/>
                <a:latin typeface="+mn-lt"/>
                <a:ea typeface="+mn-ea"/>
                <a:cs typeface="+mn-cs"/>
              </a:rPr>
              <a:t> especially those with intellectual and developmental disabilities, are at an extremely high risk</a:t>
            </a:r>
            <a:r>
              <a:rPr lang="en-US" sz="1200" kern="1200" dirty="0" smtClean="0">
                <a:solidFill>
                  <a:schemeClr val="tx1"/>
                </a:solidFill>
                <a:effectLst/>
                <a:latin typeface="+mn-lt"/>
                <a:ea typeface="+mn-ea"/>
                <a:cs typeface="+mn-cs"/>
              </a:rPr>
              <a:t> for receiving insufficient education</a:t>
            </a:r>
            <a:r>
              <a:rPr lang="en-US" sz="1200" kern="1200" baseline="0" dirty="0" smtClean="0">
                <a:solidFill>
                  <a:schemeClr val="tx1"/>
                </a:solidFill>
                <a:effectLst/>
                <a:latin typeface="+mn-lt"/>
                <a:ea typeface="+mn-ea"/>
                <a:cs typeface="+mn-cs"/>
              </a:rPr>
              <a:t> about these topics. </a:t>
            </a:r>
            <a:r>
              <a:rPr lang="en-US" sz="1200" kern="1200" dirty="0" smtClean="0">
                <a:solidFill>
                  <a:schemeClr val="tx1"/>
                </a:solidFill>
                <a:effectLst/>
                <a:latin typeface="+mn-lt"/>
                <a:ea typeface="+mn-ea"/>
                <a:cs typeface="+mn-cs"/>
              </a:rPr>
              <a:t>This knowledge gap puts them at greater risk of negative sexual health outcomes</a:t>
            </a:r>
            <a:r>
              <a:rPr lang="en-US" sz="1200" kern="1200" baseline="0" dirty="0" smtClean="0">
                <a:solidFill>
                  <a:schemeClr val="tx1"/>
                </a:solidFill>
                <a:effectLst/>
                <a:latin typeface="+mn-lt"/>
                <a:ea typeface="+mn-ea"/>
                <a:cs typeface="+mn-cs"/>
              </a:rPr>
              <a:t> – such as </a:t>
            </a:r>
            <a:r>
              <a:rPr lang="en-US" sz="1200" kern="1200" dirty="0" smtClean="0">
                <a:solidFill>
                  <a:schemeClr val="tx1"/>
                </a:solidFill>
                <a:effectLst/>
                <a:latin typeface="+mn-lt"/>
                <a:ea typeface="+mn-ea"/>
                <a:cs typeface="+mn-cs"/>
              </a:rPr>
              <a:t>sexually transmitted infections and unwanted or mistimed pregnancies – and also</a:t>
            </a:r>
            <a:r>
              <a:rPr lang="en-US" sz="1200" kern="1200" baseline="0" dirty="0" smtClean="0">
                <a:solidFill>
                  <a:schemeClr val="tx1"/>
                </a:solidFill>
                <a:effectLst/>
                <a:latin typeface="+mn-lt"/>
                <a:ea typeface="+mn-ea"/>
                <a:cs typeface="+mn-cs"/>
              </a:rPr>
              <a:t> leaves them even more vulnerable to abuse and exploitation.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Including this information in discussions about transition planning is of the utmost importance. Primary care providers may decide to talk about puberty and sexuality in general terms. Specialty providers can reinforce this information and provide condition specific information as well (for example, a neurologist should plan to discuss the importance of using contraceptives with a patient who is taking certain anti-seizure medications.)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addition to talking about reproductive health, providers should make sure to discuss the utility of genetic counseling with patients and parents / caregivers. You may already have had this discussion with patients with </a:t>
            </a:r>
            <a:r>
              <a:rPr lang="en-US" sz="1200" kern="1200" baseline="0" dirty="0" err="1" smtClean="0">
                <a:solidFill>
                  <a:schemeClr val="tx1"/>
                </a:solidFill>
                <a:effectLst/>
                <a:latin typeface="+mn-lt"/>
                <a:ea typeface="+mn-ea"/>
                <a:cs typeface="+mn-cs"/>
              </a:rPr>
              <a:t>neurogenetic</a:t>
            </a:r>
            <a:r>
              <a:rPr lang="en-US" sz="1200" kern="1200" baseline="0" dirty="0" smtClean="0">
                <a:solidFill>
                  <a:schemeClr val="tx1"/>
                </a:solidFill>
                <a:effectLst/>
                <a:latin typeface="+mn-lt"/>
                <a:ea typeface="+mn-ea"/>
                <a:cs typeface="+mn-cs"/>
              </a:rPr>
              <a:t> conditions. Make sure to revisit the topic when patients get older as well, especially if they are or plan to be sexually active or if they plan to have children themselves. </a:t>
            </a:r>
          </a:p>
          <a:p>
            <a:endParaRPr lang="en-US" dirty="0" smtClean="0"/>
          </a:p>
          <a:p>
            <a:r>
              <a:rPr lang="en-US" dirty="0" smtClean="0"/>
              <a:t>I’ve included several</a:t>
            </a:r>
            <a:r>
              <a:rPr lang="en-US" baseline="0" dirty="0" smtClean="0"/>
              <a:t> resources on sexual education for people with autism spectrum disorders, intellectual disability, and other neurodevelopmental disabilities at the end of this presentation.</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22</a:t>
            </a:fld>
            <a:endParaRPr lang="en-US"/>
          </a:p>
        </p:txBody>
      </p:sp>
    </p:spTree>
    <p:extLst>
      <p:ext uri="{BB962C8B-B14F-4D97-AF65-F5344CB8AC3E}">
        <p14:creationId xmlns:p14="http://schemas.microsoft.com/office/powerpoint/2010/main" val="198416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important adolescent health topics of conversation include avoiding risky behaviors (alcohol and substance use,) driving, employment, and school.</a:t>
            </a:r>
          </a:p>
          <a:p>
            <a:endParaRPr lang="en-US" baseline="0" dirty="0" smtClean="0"/>
          </a:p>
          <a:p>
            <a:r>
              <a:rPr lang="en-US" baseline="0" dirty="0" smtClean="0"/>
              <a:t>Educational transitioning often occurs at the same time as healthcare transitioning. Many patients with intellectual and developmental disabilities have some kind of special accommodations in school: either an Individualized Education Plan (IEP) or 504 Plan. </a:t>
            </a:r>
          </a:p>
          <a:p>
            <a:endParaRPr lang="en-US" baseline="0" dirty="0" smtClean="0"/>
          </a:p>
          <a:p>
            <a:r>
              <a:rPr lang="en-US" baseline="0" dirty="0" smtClean="0"/>
              <a:t>Some (brief) background information on IEPs and 504 plans:</a:t>
            </a:r>
          </a:p>
          <a:p>
            <a:r>
              <a:rPr lang="en-US" baseline="0" dirty="0" smtClean="0"/>
              <a:t>The Individuals with Disabilities Education Act (IDEA) guarantees a “free appropriate public education” to children with disabilities that “emphasizes special education and related services designed to meet their unique needs and prepare them for further education, employment, and independent living.” </a:t>
            </a:r>
          </a:p>
          <a:p>
            <a:r>
              <a:rPr lang="en-US" baseline="0" dirty="0" smtClean="0"/>
              <a:t>504 plans are documents that outline the “r</a:t>
            </a:r>
            <a:r>
              <a:rPr lang="en-US" sz="1200" b="0" i="0" kern="1200" dirty="0" smtClean="0">
                <a:solidFill>
                  <a:schemeClr val="tx1"/>
                </a:solidFill>
                <a:effectLst/>
                <a:latin typeface="+mn-lt"/>
                <a:ea typeface="+mn-ea"/>
                <a:cs typeface="+mn-cs"/>
              </a:rPr>
              <a:t>easonable accommodations” that are provided to children</a:t>
            </a:r>
            <a:r>
              <a:rPr lang="en-US" sz="1200" b="0" i="0" kern="1200" baseline="0" dirty="0" smtClean="0">
                <a:solidFill>
                  <a:schemeClr val="tx1"/>
                </a:solidFill>
                <a:effectLst/>
                <a:latin typeface="+mn-lt"/>
                <a:ea typeface="+mn-ea"/>
                <a:cs typeface="+mn-cs"/>
              </a:rPr>
              <a:t> with disabilities to give them </a:t>
            </a:r>
            <a:r>
              <a:rPr lang="en-US" sz="1200" b="0" i="0" kern="1200" dirty="0" smtClean="0">
                <a:solidFill>
                  <a:schemeClr val="tx1"/>
                </a:solidFill>
                <a:effectLst/>
                <a:latin typeface="+mn-lt"/>
                <a:ea typeface="+mn-ea"/>
                <a:cs typeface="+mn-cs"/>
              </a:rPr>
              <a:t>equal opportunity to participate in programs offered to people without disabilities. For example,</a:t>
            </a:r>
            <a:r>
              <a:rPr lang="en-US" sz="1200" b="0" i="0" kern="1200" baseline="0" dirty="0" smtClean="0">
                <a:solidFill>
                  <a:schemeClr val="tx1"/>
                </a:solidFill>
                <a:effectLst/>
                <a:latin typeface="+mn-lt"/>
                <a:ea typeface="+mn-ea"/>
                <a:cs typeface="+mn-cs"/>
              </a:rPr>
              <a:t> a child with ADHD and otherwise typical development may need a 504 plan to allow them to sit at the front of the classroom (where they will be less distracted.) </a:t>
            </a:r>
          </a:p>
          <a:p>
            <a:r>
              <a:rPr lang="en-US" sz="1200" b="0" i="0" kern="1200" baseline="0" dirty="0" smtClean="0">
                <a:solidFill>
                  <a:schemeClr val="tx1"/>
                </a:solidFill>
                <a:effectLst/>
                <a:latin typeface="+mn-lt"/>
                <a:ea typeface="+mn-ea"/>
                <a:cs typeface="+mn-cs"/>
              </a:rPr>
              <a:t>IEPs document a child’s special education requirements. For example, a child with autism spectrum disorder with intellectual disability would need an IEP to describe their specific educational needs, school-based therapy services, behavioral plan, and other issues. </a:t>
            </a:r>
            <a:endParaRPr lang="en-US" baseline="0" dirty="0" smtClean="0"/>
          </a:p>
          <a:p>
            <a:endParaRPr lang="en-US" baseline="0" dirty="0" smtClean="0"/>
          </a:p>
          <a:p>
            <a:r>
              <a:rPr lang="en-US" baseline="0" dirty="0" smtClean="0"/>
              <a:t>You should inquire about your patient’s plans for their last few years in high school. Students are eligible to receive special education services until they are 22 years old. Some patients who are receiving these services may choose to stay in school until then while others may graduate or receive a certificate at an earlier age. Some patients may plan to go into college or a pre-college program at a local community college. You can then incorporate student health (and disability services at their college / university) into your transition planning. </a:t>
            </a:r>
          </a:p>
          <a:p>
            <a:endParaRPr lang="en-US" baseline="0" dirty="0" smtClean="0"/>
          </a:p>
          <a:p>
            <a:r>
              <a:rPr lang="en-US" baseline="0" dirty="0" smtClean="0"/>
              <a:t>Other patients may plan to join the workforce. Several disability organizations – like the Arc of North Carolina and the Autism Society of North Carolina – and the North Carolina Department of Health and Human Services have supported employment and job placement programs. I’ve included a few links on the resource listing at the end of this presentation. </a:t>
            </a:r>
          </a:p>
          <a:p>
            <a:endParaRPr lang="en-US" baseline="0" dirty="0" smtClean="0"/>
          </a:p>
          <a:p>
            <a:r>
              <a:rPr lang="en-US" baseline="0" dirty="0" smtClean="0"/>
              <a:t>Patients may live in one of a variety of living environments during their young adulthood. Inquiring about the patient’s future plans for housing can give you some insight about how responsible they’ll need to be for managing their own healthcare. </a:t>
            </a:r>
          </a:p>
          <a:p>
            <a:endParaRPr lang="en-US" baseline="0" dirty="0" smtClean="0"/>
          </a:p>
          <a:p>
            <a:r>
              <a:rPr lang="en-US" baseline="0" dirty="0" smtClean="0"/>
              <a:t>It is very important to find out about your patient’s plans for medical decision-making. Some patients with neurodevelopmental and intellectual disabilities may be completely independent as young adults and may be able to make decisions about their health care on their own. Others may need a bit of support. It’s important to know who will be responsible for decision-making for practical purposes. You should plan to convey this information to adult providers as well. </a:t>
            </a:r>
          </a:p>
          <a:p>
            <a:endParaRPr lang="en-US" baseline="0" dirty="0" smtClean="0"/>
          </a:p>
          <a:p>
            <a:r>
              <a:rPr lang="en-US" baseline="0" dirty="0" smtClean="0"/>
              <a:t>Parents / caregivers often talk about guardianship and may ask you about it. We’ll talk about that on the next slide. </a:t>
            </a:r>
          </a:p>
        </p:txBody>
      </p:sp>
      <p:sp>
        <p:nvSpPr>
          <p:cNvPr id="4" name="Slide Number Placeholder 3"/>
          <p:cNvSpPr>
            <a:spLocks noGrp="1"/>
          </p:cNvSpPr>
          <p:nvPr>
            <p:ph type="sldNum" sz="quarter" idx="10"/>
          </p:nvPr>
        </p:nvSpPr>
        <p:spPr/>
        <p:txBody>
          <a:bodyPr/>
          <a:lstStyle/>
          <a:p>
            <a:fld id="{BE5E38DF-6CC8-4325-B82E-686DCDDAAC18}" type="slidenum">
              <a:rPr lang="en-US" smtClean="0"/>
              <a:t>23</a:t>
            </a:fld>
            <a:endParaRPr lang="en-US"/>
          </a:p>
        </p:txBody>
      </p:sp>
    </p:spTree>
    <p:extLst>
      <p:ext uri="{BB962C8B-B14F-4D97-AF65-F5344CB8AC3E}">
        <p14:creationId xmlns:p14="http://schemas.microsoft.com/office/powerpoint/2010/main" val="200148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five types of </a:t>
            </a:r>
            <a:r>
              <a:rPr lang="en-US" baseline="0" dirty="0" smtClean="0"/>
              <a:t>guardianship…</a:t>
            </a:r>
          </a:p>
          <a:p>
            <a:r>
              <a:rPr lang="en-US" dirty="0" smtClean="0"/>
              <a:t>Person – help make decisions about care and custody </a:t>
            </a:r>
          </a:p>
          <a:p>
            <a:r>
              <a:rPr lang="en-US" dirty="0" smtClean="0"/>
              <a:t>Estate – help make decisions about property and business affairs</a:t>
            </a:r>
          </a:p>
          <a:p>
            <a:r>
              <a:rPr lang="en-US" dirty="0" smtClean="0"/>
              <a:t>General – covers the individual and their estate </a:t>
            </a:r>
          </a:p>
          <a:p>
            <a:r>
              <a:rPr lang="en-US" dirty="0" smtClean="0"/>
              <a:t>Limited – only applied in areas where an individual needs help</a:t>
            </a:r>
          </a:p>
          <a:p>
            <a:r>
              <a:rPr lang="en-US" dirty="0" smtClean="0"/>
              <a:t>Interim  -</a:t>
            </a:r>
            <a:r>
              <a:rPr lang="en-US" baseline="0" dirty="0" smtClean="0"/>
              <a:t> temporary</a:t>
            </a:r>
          </a:p>
          <a:p>
            <a:r>
              <a:rPr lang="en-US" baseline="0" dirty="0" smtClean="0"/>
              <a:t>Your </a:t>
            </a:r>
            <a:r>
              <a:rPr lang="en-US" baseline="0" dirty="0" smtClean="0"/>
              <a:t>patient may only need certain kinds of support (or may only need it temporarily.) If it’s needed, guardianship should be tailored to fit an individual’s specific needs.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25</a:t>
            </a:fld>
            <a:endParaRPr lang="en-US"/>
          </a:p>
        </p:txBody>
      </p:sp>
    </p:spTree>
    <p:extLst>
      <p:ext uri="{BB962C8B-B14F-4D97-AF65-F5344CB8AC3E}">
        <p14:creationId xmlns:p14="http://schemas.microsoft.com/office/powerpoint/2010/main" val="661510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won’t spend time in this lecture going into the fine points of guardianship and its alternatives. I just wanted to present this list so that you know that there are many options out there (and your patients may come to you for advice about them!) I sourced this list from the “Rethinking Guardianship” Program. You can find additional information at their website. The link is in the resource guide at the end of this presentation.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26</a:t>
            </a:fld>
            <a:endParaRPr lang="en-US"/>
          </a:p>
        </p:txBody>
      </p:sp>
    </p:spTree>
    <p:extLst>
      <p:ext uri="{BB962C8B-B14F-4D97-AF65-F5344CB8AC3E}">
        <p14:creationId xmlns:p14="http://schemas.microsoft.com/office/powerpoint/2010/main" val="128710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spend some one on one time with your adolescent patients who are speaking / communicative.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28</a:t>
            </a:fld>
            <a:endParaRPr lang="en-US"/>
          </a:p>
        </p:txBody>
      </p:sp>
    </p:spTree>
    <p:extLst>
      <p:ext uri="{BB962C8B-B14F-4D97-AF65-F5344CB8AC3E}">
        <p14:creationId xmlns:p14="http://schemas.microsoft.com/office/powerpoint/2010/main" val="3464831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patient’s </a:t>
            </a:r>
            <a:r>
              <a:rPr lang="en-US" dirty="0" smtClean="0"/>
              <a:t>transfer package</a:t>
            </a:r>
            <a:r>
              <a:rPr lang="en-US" baseline="0" dirty="0" smtClean="0"/>
              <a:t> </a:t>
            </a:r>
            <a:r>
              <a:rPr lang="en-US" dirty="0" smtClean="0"/>
              <a:t>includes</a:t>
            </a:r>
            <a:r>
              <a:rPr lang="en-US" baseline="0" dirty="0" smtClean="0"/>
              <a:t> their</a:t>
            </a:r>
            <a:r>
              <a:rPr lang="en-US" dirty="0" smtClean="0"/>
              <a:t> medical summary, care plan (and emergency</a:t>
            </a:r>
            <a:r>
              <a:rPr lang="en-US" baseline="0" dirty="0" smtClean="0"/>
              <a:t> plan)</a:t>
            </a:r>
            <a:r>
              <a:rPr lang="en-US" dirty="0" smtClean="0"/>
              <a:t>, final transition readiness assessment, condition</a:t>
            </a:r>
            <a:r>
              <a:rPr lang="en-US" baseline="0" dirty="0" smtClean="0"/>
              <a:t> fact sheet or resources (for patients with rare conditions), and legal documentation if needed. A transfer letter should also be sent along with the package</a:t>
            </a:r>
            <a:r>
              <a:rPr lang="en-US" dirty="0" smtClean="0"/>
              <a:t>.</a:t>
            </a:r>
          </a:p>
          <a:p>
            <a:endParaRPr lang="en-US" dirty="0" smtClean="0"/>
          </a:p>
          <a:p>
            <a:r>
              <a:rPr lang="en-US" dirty="0" smtClean="0"/>
              <a:t>You should notify you</a:t>
            </a:r>
            <a:r>
              <a:rPr lang="en-US" baseline="0" dirty="0" smtClean="0"/>
              <a:t>r patient and their parents / caregivers that you will continue to be their provider (and responsible for their care) until they are seen in the adult provider’s clinic.</a:t>
            </a:r>
          </a:p>
        </p:txBody>
      </p:sp>
      <p:sp>
        <p:nvSpPr>
          <p:cNvPr id="4" name="Slide Number Placeholder 3"/>
          <p:cNvSpPr>
            <a:spLocks noGrp="1"/>
          </p:cNvSpPr>
          <p:nvPr>
            <p:ph type="sldNum" sz="quarter" idx="10"/>
          </p:nvPr>
        </p:nvSpPr>
        <p:spPr/>
        <p:txBody>
          <a:bodyPr/>
          <a:lstStyle/>
          <a:p>
            <a:fld id="{BE5E38DF-6CC8-4325-B82E-686DCDDAAC18}" type="slidenum">
              <a:rPr lang="en-US" smtClean="0"/>
              <a:t>29</a:t>
            </a:fld>
            <a:endParaRPr lang="en-US"/>
          </a:p>
        </p:txBody>
      </p:sp>
    </p:spTree>
    <p:extLst>
      <p:ext uri="{BB962C8B-B14F-4D97-AF65-F5344CB8AC3E}">
        <p14:creationId xmlns:p14="http://schemas.microsoft.com/office/powerpoint/2010/main" val="3315446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a:t>
            </a:r>
            <a:r>
              <a:rPr lang="en-US" baseline="0" dirty="0" smtClean="0"/>
              <a:t> Child Neurology Foundation</a:t>
            </a:r>
          </a:p>
          <a:p>
            <a:r>
              <a:rPr lang="en-US" dirty="0" smtClean="0"/>
              <a:t>http://www.childneurologyfoundation.org/wp-content/uploads/2017/08/E1_TransferLetterSample.pdf</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30</a:t>
            </a:fld>
            <a:endParaRPr lang="en-US"/>
          </a:p>
        </p:txBody>
      </p:sp>
    </p:spTree>
    <p:extLst>
      <p:ext uri="{BB962C8B-B14F-4D97-AF65-F5344CB8AC3E}">
        <p14:creationId xmlns:p14="http://schemas.microsoft.com/office/powerpoint/2010/main" val="713917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Credit: Child Neurology Foundation</a:t>
            </a:r>
          </a:p>
          <a:p>
            <a:r>
              <a:rPr lang="en-US" dirty="0" smtClean="0"/>
              <a:t>http://www.childneurologyfoundation.org/wp-content/uploads/2017/08/E2_PlanofCare.pdf</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31</a:t>
            </a:fld>
            <a:endParaRPr lang="en-US"/>
          </a:p>
        </p:txBody>
      </p:sp>
    </p:spTree>
    <p:extLst>
      <p:ext uri="{BB962C8B-B14F-4D97-AF65-F5344CB8AC3E}">
        <p14:creationId xmlns:p14="http://schemas.microsoft.com/office/powerpoint/2010/main" val="2386180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you won’t be able</a:t>
            </a:r>
            <a:r>
              <a:rPr lang="en-US" baseline="0" dirty="0" smtClean="0"/>
              <a:t> to readily identify an appropriate adult provider. This often happens when patients have rare neurological, metabolic, or genetic disorders, certain neurodevelopmental conditions, or complex neurobehavioral disorders or if the patient lives in an area with limited access to care. If this happens, the pediatric provider may decide to continue to treat the patient through adulthood (in which case the patient can still be transitioned to an adult model of care within a pediatric practice.) Providers must continue to help patients search for an adult provider until one can be identified.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32</a:t>
            </a:fld>
            <a:endParaRPr lang="en-US"/>
          </a:p>
        </p:txBody>
      </p:sp>
    </p:spTree>
    <p:extLst>
      <p:ext uri="{BB962C8B-B14F-4D97-AF65-F5344CB8AC3E}">
        <p14:creationId xmlns:p14="http://schemas.microsoft.com/office/powerpoint/2010/main" val="45678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brings</a:t>
            </a:r>
            <a:r>
              <a:rPr lang="en-US" baseline="0" dirty="0" smtClean="0"/>
              <a:t> us to healthcare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process is defined as the </a:t>
            </a:r>
            <a:r>
              <a:rPr lang="en-US" dirty="0" smtClean="0"/>
              <a:t>planned movement of adolescents and young adults with chronic physical and medical conditions from a child-centered to an adult-oriented health care system.</a:t>
            </a:r>
            <a:r>
              <a:rPr lang="en-US" baseline="0" dirty="0" smtClean="0"/>
              <a:t> Healthcare transition is a process, not a one time event. That process aims to get a patient and their family ready to move from pediatric to adult care, to empower them to advocate for their health, to help them understand how to use adult-focused health services, and to ensure that the entire process of moving from one provider to another goes as smoothly as possible for everyone involved. </a:t>
            </a:r>
            <a:endParaRPr lang="en-US" dirty="0" smtClean="0"/>
          </a:p>
        </p:txBody>
      </p:sp>
      <p:sp>
        <p:nvSpPr>
          <p:cNvPr id="4" name="Slide Number Placeholder 3"/>
          <p:cNvSpPr>
            <a:spLocks noGrp="1"/>
          </p:cNvSpPr>
          <p:nvPr>
            <p:ph type="sldNum" sz="quarter" idx="10"/>
          </p:nvPr>
        </p:nvSpPr>
        <p:spPr/>
        <p:txBody>
          <a:bodyPr/>
          <a:lstStyle/>
          <a:p>
            <a:fld id="{BE5E38DF-6CC8-4325-B82E-686DCDDAAC18}" type="slidenum">
              <a:rPr lang="en-US" smtClean="0"/>
              <a:t>4</a:t>
            </a:fld>
            <a:endParaRPr lang="en-US"/>
          </a:p>
        </p:txBody>
      </p:sp>
    </p:spTree>
    <p:extLst>
      <p:ext uri="{BB962C8B-B14F-4D97-AF65-F5344CB8AC3E}">
        <p14:creationId xmlns:p14="http://schemas.microsoft.com/office/powerpoint/2010/main" val="599757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a nice picture of the transition timeline. We’ll talk more about things to do at each step</a:t>
            </a:r>
            <a:r>
              <a:rPr lang="en-US" baseline="0" dirty="0" smtClean="0"/>
              <a:t> on the pathway in the next few slides. </a:t>
            </a:r>
            <a:endParaRPr lang="en-US" dirty="0" smtClean="0"/>
          </a:p>
          <a:p>
            <a:endParaRPr lang="en-US" dirty="0" smtClean="0"/>
          </a:p>
          <a:p>
            <a:r>
              <a:rPr lang="en-US" dirty="0" smtClean="0"/>
              <a:t>Image</a:t>
            </a:r>
            <a:r>
              <a:rPr lang="en-US" baseline="0" dirty="0" smtClean="0"/>
              <a:t> Credit: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33</a:t>
            </a:fld>
            <a:endParaRPr lang="en-US"/>
          </a:p>
        </p:txBody>
      </p:sp>
    </p:spTree>
    <p:extLst>
      <p:ext uri="{BB962C8B-B14F-4D97-AF65-F5344CB8AC3E}">
        <p14:creationId xmlns:p14="http://schemas.microsoft.com/office/powerpoint/2010/main" val="2880151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we start, here</a:t>
            </a:r>
            <a:r>
              <a:rPr lang="en-US" baseline="0" dirty="0" smtClean="0"/>
              <a:t> are a few things to remember.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Encourage parents / caregivers to allow patients to start assuming responsibility for some aspects of their care early</a:t>
            </a:r>
            <a:r>
              <a:rPr lang="en-US" baseline="0" dirty="0" smtClean="0"/>
              <a:t> on. This can start with something simple, like learning how to list and describe their medications and filling their pill boxes (with supervision) and progress to things like calling in prescription refills, picking them up from the pharmacy, taking medications on their own (after it has been established that they can do this with decreasing supervision), calling their healthcare providers, and making appointments. </a:t>
            </a:r>
            <a:endParaRPr lang="en-US" dirty="0" smtClean="0"/>
          </a:p>
        </p:txBody>
      </p:sp>
      <p:sp>
        <p:nvSpPr>
          <p:cNvPr id="4" name="Slide Number Placeholder 3"/>
          <p:cNvSpPr>
            <a:spLocks noGrp="1"/>
          </p:cNvSpPr>
          <p:nvPr>
            <p:ph type="sldNum" sz="quarter" idx="10"/>
          </p:nvPr>
        </p:nvSpPr>
        <p:spPr/>
        <p:txBody>
          <a:bodyPr/>
          <a:lstStyle/>
          <a:p>
            <a:fld id="{BE5E38DF-6CC8-4325-B82E-686DCDDAAC18}" type="slidenum">
              <a:rPr lang="en-US" smtClean="0"/>
              <a:t>34</a:t>
            </a:fld>
            <a:endParaRPr lang="en-US"/>
          </a:p>
        </p:txBody>
      </p:sp>
    </p:spTree>
    <p:extLst>
      <p:ext uri="{BB962C8B-B14F-4D97-AF65-F5344CB8AC3E}">
        <p14:creationId xmlns:p14="http://schemas.microsoft.com/office/powerpoint/2010/main" val="1739925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talking about transition early! Your first discussions should start around 12 years old (or earlier if the parents / caregivers inquire about it.)</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35</a:t>
            </a:fld>
            <a:endParaRPr lang="en-US"/>
          </a:p>
        </p:txBody>
      </p:sp>
    </p:spTree>
    <p:extLst>
      <p:ext uri="{BB962C8B-B14F-4D97-AF65-F5344CB8AC3E}">
        <p14:creationId xmlns:p14="http://schemas.microsoft.com/office/powerpoint/2010/main" val="2028946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following case is an adaptation of one that was presented in “</a:t>
            </a:r>
            <a:r>
              <a:rPr lang="en-US" sz="1200" b="0" i="0" kern="1200" dirty="0" smtClean="0">
                <a:solidFill>
                  <a:schemeClr val="tx1"/>
                </a:solidFill>
                <a:effectLst/>
                <a:latin typeface="+mn-lt"/>
                <a:ea typeface="+mn-ea"/>
                <a:cs typeface="+mn-cs"/>
              </a:rPr>
              <a:t>Transition From Pediatric to Adult Neurologic Care.” You can find that article listed on</a:t>
            </a:r>
            <a:r>
              <a:rPr lang="en-US" sz="1200" b="0" i="0" kern="1200" baseline="0" dirty="0" smtClean="0">
                <a:solidFill>
                  <a:schemeClr val="tx1"/>
                </a:solidFill>
                <a:effectLst/>
                <a:latin typeface="+mn-lt"/>
                <a:ea typeface="+mn-ea"/>
                <a:cs typeface="+mn-cs"/>
              </a:rPr>
              <a:t> the reference slide at the end of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Emmie is a 13 year old girl with </a:t>
            </a:r>
            <a:r>
              <a:rPr lang="en-US" dirty="0" smtClean="0"/>
              <a:t>tuberous sclerosis, drug-resistant epilepsy, and autism spectrum disorder with intellectual disability</a:t>
            </a:r>
            <a:r>
              <a:rPr lang="en-US" sz="1200" b="0" i="0" kern="1200" baseline="0" dirty="0" smtClean="0">
                <a:solidFill>
                  <a:schemeClr val="tx1"/>
                </a:solidFill>
                <a:effectLst/>
                <a:latin typeface="+mn-lt"/>
                <a:ea typeface="+mn-ea"/>
                <a:cs typeface="+mn-cs"/>
              </a:rPr>
              <a:t> who comes to your office with her mother to talk about transition planning. Emmie requires support at home and at school. She is able </a:t>
            </a:r>
            <a:r>
              <a:rPr lang="en-US" sz="1200" b="0" i="0" kern="1200" baseline="0" dirty="0" err="1" smtClean="0">
                <a:solidFill>
                  <a:schemeClr val="tx1"/>
                </a:solidFill>
                <a:effectLst/>
                <a:latin typeface="+mn-lt"/>
                <a:ea typeface="+mn-ea"/>
                <a:cs typeface="+mn-cs"/>
              </a:rPr>
              <a:t>tocomplete</a:t>
            </a:r>
            <a:r>
              <a:rPr lang="en-US" sz="1200" b="0" i="0" kern="1200" baseline="0" dirty="0" smtClean="0">
                <a:solidFill>
                  <a:schemeClr val="tx1"/>
                </a:solidFill>
                <a:effectLst/>
                <a:latin typeface="+mn-lt"/>
                <a:ea typeface="+mn-ea"/>
                <a:cs typeface="+mn-cs"/>
              </a:rPr>
              <a:t> some of her activities of daily living on her own but largely depends on her mother’s care. Mom is planning to apply for some kind of guardianship and will be starting that process when Emmie is a bit older. Emmie’s IEP meeting was last month and a big focus of that meeting was to talk about her transition to high school (and what happens after high school). Mom and Dad are now thinking about keeping Emmie in high school until she turns 22. With this in mind, they scheduled today’s appointment.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You and Mom discuss the transition process and you explain why it is important to make a comprehensive plan for Emmie. You also find out more about what Emmie knows about her own healthcare and try to find out if she is involved in any of her self management skills. Emmie tells you that she gathers her pill cases in the morning and at night and brings them to Mom so that she can take her medications. You suggest that Emmie start learning the names of her medications and, eventually learn how to fill her pill cases with Mom’s help. You take the opportunity to discuss Emmie’s past medications, current medication plan, and side effects. You also talk about how puberty will affect her treatment plan. Mom tells you that Emmie just started her menstrual cycle so you provide some anticipatory guidance about that, hygiene, and how to address Emmie’s newfound curiosity about her body and relationships. You discuss several other topics over the course of this visit.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Mom decided that she would like Emmie’s healthcare transition to start after guardianship is established. You and Mom decide to plan to transfer her care when she is between 19 and 22 years of age. You will be serving as Emmie’s transition team leader. At the end of the visit, you tell Mom to contact Emmie’s other healthcare providers to start conversations about healthcare transition. You send Mom and Emmie home with resources on transition, puberty and adolescent development, an updated emergency plan, and your practice’s transition policy.</a:t>
            </a:r>
          </a:p>
        </p:txBody>
      </p:sp>
      <p:sp>
        <p:nvSpPr>
          <p:cNvPr id="4" name="Slide Number Placeholder 3"/>
          <p:cNvSpPr>
            <a:spLocks noGrp="1"/>
          </p:cNvSpPr>
          <p:nvPr>
            <p:ph type="sldNum" sz="quarter" idx="10"/>
          </p:nvPr>
        </p:nvSpPr>
        <p:spPr/>
        <p:txBody>
          <a:bodyPr/>
          <a:lstStyle/>
          <a:p>
            <a:fld id="{BE5E38DF-6CC8-4325-B82E-686DCDDAAC18}" type="slidenum">
              <a:rPr lang="en-US" smtClean="0"/>
              <a:t>42</a:t>
            </a:fld>
            <a:endParaRPr lang="en-US"/>
          </a:p>
        </p:txBody>
      </p:sp>
    </p:spTree>
    <p:extLst>
      <p:ext uri="{BB962C8B-B14F-4D97-AF65-F5344CB8AC3E}">
        <p14:creationId xmlns:p14="http://schemas.microsoft.com/office/powerpoint/2010/main" val="280203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Mom, and Emmie discussed transition issues at every visit. You gave Mom and Emmie transition readiness assessment when Emmie was 14 and identified that they still needed a lot of information about health insurance and reproductive health. You had your social worker reach out to Mom about her insurance questions. You also referred Mom and Emmie to participate in a social skills group for adolescents with autism spectrum disorders and the “Let’s Talk About Sexuality” group at the Carolina Institute for Developmental Disabilities (more information about these groups can be found at http://socialskills.cidd.unc.edu/SocialSkillsGroupClinic/). </a:t>
            </a:r>
          </a:p>
          <a:p>
            <a:endParaRPr lang="en-US" baseline="0" dirty="0" smtClean="0"/>
          </a:p>
          <a:p>
            <a:r>
              <a:rPr lang="en-US" baseline="0" dirty="0" smtClean="0"/>
              <a:t>You updated Emmie’s transition plan and reassessed their readiness every year. You also made sure to keep the emergency plans up to date. You communicated with Emmie’s other providers as needed. </a:t>
            </a:r>
          </a:p>
          <a:p>
            <a:endParaRPr lang="en-US" baseline="0" dirty="0" smtClean="0"/>
          </a:p>
          <a:p>
            <a:r>
              <a:rPr lang="en-US" baseline="0" dirty="0" smtClean="0"/>
              <a:t>Between visits, Mom started gathering resources and advice on services for adults with Emmie’s medical conditions. The neurology team provided </a:t>
            </a:r>
            <a:r>
              <a:rPr lang="en-US" sz="1200" b="0" i="0" kern="1200" dirty="0" smtClean="0">
                <a:solidFill>
                  <a:schemeClr val="tx1"/>
                </a:solidFill>
                <a:effectLst/>
                <a:latin typeface="+mn-lt"/>
                <a:ea typeface="+mn-ea"/>
                <a:cs typeface="+mn-cs"/>
              </a:rPr>
              <a:t>contact information for community resources, the Tuberous Sclerosis Alliance, and a parent-to-parent support group as the family learned about adult daycare, school/vocational resources, and disability services.</a:t>
            </a:r>
            <a:r>
              <a:rPr lang="en-US" sz="1200" b="0" i="0" kern="1200" baseline="0" dirty="0" smtClean="0">
                <a:solidFill>
                  <a:schemeClr val="tx1"/>
                </a:solidFill>
                <a:effectLst/>
                <a:latin typeface="+mn-lt"/>
                <a:ea typeface="+mn-ea"/>
                <a:cs typeface="+mn-cs"/>
              </a:rPr>
              <a:t> When Emmie was 16, Mom met with an attorney to learn more about guardianship and Social Security benefits and then to start the process of obtaining these things.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When Emmie was 17, everyone began to look for appropriate adult providers for Emmie. Luckily, an accepting adult neurologist /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nephrologist, and psychiatrist were found within a few months. It took some time to find a psychologist who was a good fit for Emmie. Emmie’s primary care provider is a family practitioner and so Emmie will continue to see them regularly.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You start compiling the transition packet at Emmie’s next visit. Meanwhile, Mom starts gathering her records. Limited guardianship is appointed to Mom. You document this information in the chart. You update Mom and Emmie’s goals of care and assess their knowledge about tuberous sclerosis complex, medications, and seizure care. A copy of the transfer packet was provided to the family, and another was sent to the accepting adult clinician. After this last visit, a member of your team confirmed an appointment was made and attended in the accepting practice.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case illustrates the complex steps in transitioning a patient with multiple chronic conditions. It also underscores the importance</a:t>
            </a:r>
            <a:r>
              <a:rPr lang="en-US" sz="1200" b="0" i="0" kern="1200" baseline="0" dirty="0" smtClean="0">
                <a:solidFill>
                  <a:schemeClr val="tx1"/>
                </a:solidFill>
                <a:effectLst/>
                <a:latin typeface="+mn-lt"/>
                <a:ea typeface="+mn-ea"/>
                <a:cs typeface="+mn-cs"/>
              </a:rPr>
              <a:t> of care coordination and collaboration in </a:t>
            </a:r>
            <a:r>
              <a:rPr lang="en-US" sz="1200" b="0" i="0" kern="1200" dirty="0" smtClean="0">
                <a:solidFill>
                  <a:schemeClr val="tx1"/>
                </a:solidFill>
                <a:effectLst/>
                <a:latin typeface="+mn-lt"/>
                <a:ea typeface="+mn-ea"/>
                <a:cs typeface="+mn-cs"/>
              </a:rPr>
              <a:t>a team that includes multiple professionals, such as nurses, social workers, the school, and parent organizations.</a:t>
            </a:r>
          </a:p>
        </p:txBody>
      </p:sp>
      <p:sp>
        <p:nvSpPr>
          <p:cNvPr id="4" name="Slide Number Placeholder 3"/>
          <p:cNvSpPr>
            <a:spLocks noGrp="1"/>
          </p:cNvSpPr>
          <p:nvPr>
            <p:ph type="sldNum" sz="quarter" idx="10"/>
          </p:nvPr>
        </p:nvSpPr>
        <p:spPr/>
        <p:txBody>
          <a:bodyPr/>
          <a:lstStyle/>
          <a:p>
            <a:fld id="{BE5E38DF-6CC8-4325-B82E-686DCDDAAC18}" type="slidenum">
              <a:rPr lang="en-US" smtClean="0"/>
              <a:t>43</a:t>
            </a:fld>
            <a:endParaRPr lang="en-US"/>
          </a:p>
        </p:txBody>
      </p:sp>
    </p:spTree>
    <p:extLst>
      <p:ext uri="{BB962C8B-B14F-4D97-AF65-F5344CB8AC3E}">
        <p14:creationId xmlns:p14="http://schemas.microsoft.com/office/powerpoint/2010/main" val="2594827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Mom, and Emmie discussed transition issues at every visit. You gave Mom and Emmie transition readiness assessment when Emmie was 14 and identified that they still needed a lot of information about health insurance and reproductive health. You had your social worker reach out to Mom about her insurance questions. You also referred Mom and Emmie to participate in a social skills group for adolescents with autism spectrum disorders and the “Let’s Talk About Sexuality” group at the Carolina Institute for Developmental Disabilities (more information about these groups can be found at http://socialskills.cidd.unc.edu/SocialSkillsGroupClinic/). </a:t>
            </a:r>
          </a:p>
          <a:p>
            <a:endParaRPr lang="en-US" baseline="0" dirty="0" smtClean="0"/>
          </a:p>
          <a:p>
            <a:r>
              <a:rPr lang="en-US" baseline="0" dirty="0" smtClean="0"/>
              <a:t>You updated Emmie’s transition plan and reassessed their readiness every year. You also made sure to keep the emergency plans up to date. You communicated with Emmie’s other providers as needed. </a:t>
            </a:r>
          </a:p>
          <a:p>
            <a:endParaRPr lang="en-US" baseline="0" dirty="0" smtClean="0"/>
          </a:p>
          <a:p>
            <a:r>
              <a:rPr lang="en-US" baseline="0" dirty="0" smtClean="0"/>
              <a:t>Between visits, Mom started gathering resources and advice on services for adults with Emmie’s medical conditions. The neurology team provided </a:t>
            </a:r>
            <a:r>
              <a:rPr lang="en-US" sz="1200" b="0" i="0" kern="1200" dirty="0" smtClean="0">
                <a:solidFill>
                  <a:schemeClr val="tx1"/>
                </a:solidFill>
                <a:effectLst/>
                <a:latin typeface="+mn-lt"/>
                <a:ea typeface="+mn-ea"/>
                <a:cs typeface="+mn-cs"/>
              </a:rPr>
              <a:t>contact information for community resources, the Tuberous Sclerosis Alliance, and a parent-to-parent support group as the family learned about adult daycare, school/vocational resources, and disability services.</a:t>
            </a:r>
            <a:r>
              <a:rPr lang="en-US" sz="1200" b="0" i="0" kern="1200" baseline="0" dirty="0" smtClean="0">
                <a:solidFill>
                  <a:schemeClr val="tx1"/>
                </a:solidFill>
                <a:effectLst/>
                <a:latin typeface="+mn-lt"/>
                <a:ea typeface="+mn-ea"/>
                <a:cs typeface="+mn-cs"/>
              </a:rPr>
              <a:t> When Emmie was 16, Mom met with an attorney to learn more about guardianship and Social Security benefits and then to start the process of obtaining these things.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When Emmie was 17, everyone began to look for appropriate adult providers for Emmie. Luckily, an accepting adult neurologist /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nephrologist, and psychiatrist were found within a few months. It took some time to find a psychologist who was a good fit for Emmie. Emmie’s primary care provider is a family practitioner and so Emmie will continue to see them regularly.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You start compiling the transition packet at Emmie’s next visit. Meanwhile, Mom starts gathering her records. Limited guardianship is appointed to Mom. You document this information in the chart. You update Mom and Emmie’s goals of care and assess their knowledge about tuberous sclerosis complex, medications, and seizure care. A copy of the transfer packet was provided to the family, and another was sent to the accepting adult clinician. After this last visit, a member of your team confirmed an appointment was made and attended in the accepting practice.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case illustrates the complex steps in transitioning a patient with multiple chronic conditions. It also underscores the importance</a:t>
            </a:r>
            <a:r>
              <a:rPr lang="en-US" sz="1200" b="0" i="0" kern="1200" baseline="0" dirty="0" smtClean="0">
                <a:solidFill>
                  <a:schemeClr val="tx1"/>
                </a:solidFill>
                <a:effectLst/>
                <a:latin typeface="+mn-lt"/>
                <a:ea typeface="+mn-ea"/>
                <a:cs typeface="+mn-cs"/>
              </a:rPr>
              <a:t> of care coordination and collaboration in </a:t>
            </a:r>
            <a:r>
              <a:rPr lang="en-US" sz="1200" b="0" i="0" kern="1200" dirty="0" smtClean="0">
                <a:solidFill>
                  <a:schemeClr val="tx1"/>
                </a:solidFill>
                <a:effectLst/>
                <a:latin typeface="+mn-lt"/>
                <a:ea typeface="+mn-ea"/>
                <a:cs typeface="+mn-cs"/>
              </a:rPr>
              <a:t>a team that includes multiple professionals, such as nurses, social workers, the school, and parent organizations.</a:t>
            </a:r>
          </a:p>
        </p:txBody>
      </p:sp>
      <p:sp>
        <p:nvSpPr>
          <p:cNvPr id="4" name="Slide Number Placeholder 3"/>
          <p:cNvSpPr>
            <a:spLocks noGrp="1"/>
          </p:cNvSpPr>
          <p:nvPr>
            <p:ph type="sldNum" sz="quarter" idx="10"/>
          </p:nvPr>
        </p:nvSpPr>
        <p:spPr/>
        <p:txBody>
          <a:bodyPr/>
          <a:lstStyle/>
          <a:p>
            <a:fld id="{BE5E38DF-6CC8-4325-B82E-686DCDDAAC18}" type="slidenum">
              <a:rPr lang="en-US" smtClean="0"/>
              <a:t>44</a:t>
            </a:fld>
            <a:endParaRPr lang="en-US"/>
          </a:p>
        </p:txBody>
      </p:sp>
    </p:spTree>
    <p:extLst>
      <p:ext uri="{BB962C8B-B14F-4D97-AF65-F5344CB8AC3E}">
        <p14:creationId xmlns:p14="http://schemas.microsoft.com/office/powerpoint/2010/main" val="3728730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case is an adaptation of one that I saw as a resident.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Jack is</a:t>
            </a:r>
            <a:r>
              <a:rPr lang="en-US" baseline="0" dirty="0" smtClean="0"/>
              <a:t> a 17 year </a:t>
            </a:r>
            <a:r>
              <a:rPr lang="en-US" dirty="0" smtClean="0"/>
              <a:t>boy with drug-resistant epilepsy and intellectual disability who goes to see his neurologist for a routine follow up visit.</a:t>
            </a:r>
            <a:r>
              <a:rPr lang="en-US" baseline="0" dirty="0" smtClean="0"/>
              <a:t> Jack was diagnosed with infantile spasms (a severe epilepsy in infants) when he was around 7 months of age. He subsequently developed Lennox-</a:t>
            </a:r>
            <a:r>
              <a:rPr lang="en-US" baseline="0" dirty="0" err="1" smtClean="0"/>
              <a:t>Gastaut</a:t>
            </a:r>
            <a:r>
              <a:rPr lang="en-US" baseline="0" dirty="0" smtClean="0"/>
              <a:t> syndrome (a severe epilepsy syndrome in older children) and has been on many different anti-epileptic medications as aa result. Though he continued to have intermittent seizures, his epilepsy was under fairly good control until he was around 13 years of age. At that time, he and his family moved to a different state. He had an episode of status epilepticus (which was thought to be attributable to some missed doses of medication, disrupted sleep, and a viral illness) shortly after the move requiring transfer from his local hospital to a tertiary care center 3 hours away and hospitalization for two weeks. His new </a:t>
            </a:r>
            <a:r>
              <a:rPr lang="en-US" baseline="0" dirty="0" err="1" smtClean="0"/>
              <a:t>epileptologist</a:t>
            </a:r>
            <a:r>
              <a:rPr lang="en-US" baseline="0" dirty="0" smtClean="0"/>
              <a:t> was able to get Jack’s seizures under control (though he was not as well controlled as he had been prior to that event.) Jack missed appointments occasionally over the next few years due to transportation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Jack has received services at home and at school since infancy. </a:t>
            </a:r>
            <a:r>
              <a:rPr lang="en-US" sz="1200" b="0" i="0" kern="1200" baseline="0" dirty="0" smtClean="0">
                <a:solidFill>
                  <a:schemeClr val="tx1"/>
                </a:solidFill>
                <a:effectLst/>
                <a:latin typeface="+mn-lt"/>
                <a:ea typeface="+mn-ea"/>
                <a:cs typeface="+mn-cs"/>
              </a:rPr>
              <a:t>He is able complete very few of his activities of daily living on his own and largely depends on his mother’s care. Mom recently started the process of applying for guardianship.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Jack returned to see his new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for a routine follow up visit. At that time, his physician informed Jack and his mother that he would be retiring soon and that Jack would need to find a new physician. </a:t>
            </a:r>
          </a:p>
        </p:txBody>
      </p:sp>
      <p:sp>
        <p:nvSpPr>
          <p:cNvPr id="4" name="Slide Number Placeholder 3"/>
          <p:cNvSpPr>
            <a:spLocks noGrp="1"/>
          </p:cNvSpPr>
          <p:nvPr>
            <p:ph type="sldNum" sz="quarter" idx="10"/>
          </p:nvPr>
        </p:nvSpPr>
        <p:spPr/>
        <p:txBody>
          <a:bodyPr/>
          <a:lstStyle/>
          <a:p>
            <a:fld id="{BE5E38DF-6CC8-4325-B82E-686DCDDAAC18}" type="slidenum">
              <a:rPr lang="en-US" smtClean="0"/>
              <a:t>45</a:t>
            </a:fld>
            <a:endParaRPr lang="en-US"/>
          </a:p>
        </p:txBody>
      </p:sp>
    </p:spTree>
    <p:extLst>
      <p:ext uri="{BB962C8B-B14F-4D97-AF65-F5344CB8AC3E}">
        <p14:creationId xmlns:p14="http://schemas.microsoft.com/office/powerpoint/2010/main" val="3134967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Since Jack would be 18 in 2 months, his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referred him to see an adult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at an adult tertiary care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Jack’s Mom made an appointment with the adult epilepsy clinic but quickly found out that the adult clinic did not take Jack’s insurance. They subsequently missed the first adult clinic visit. Mom applied for new insurance and made a new appointment which they were also unable to keep (because the insurance had not yet kicked in.) By then, Jack was 18 and also unable to come back to the pediatric clinic (and his pediatric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had since retired.) Jack’s Mom found a local adult neurologist (close to Jack’s home) who had one visit with Jack but who said that he would need to find a specialist to care for him. Mom continued to look for an appropriate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but Jack eventually started to run low on his medications (and then ran out.) He presented to his local ED at age 20 in status epilepticus. He was subsequently transferred to the adult tertiary care center where he was hospitalized for 3 weeks. </a:t>
            </a:r>
          </a:p>
        </p:txBody>
      </p:sp>
      <p:sp>
        <p:nvSpPr>
          <p:cNvPr id="4" name="Slide Number Placeholder 3"/>
          <p:cNvSpPr>
            <a:spLocks noGrp="1"/>
          </p:cNvSpPr>
          <p:nvPr>
            <p:ph type="sldNum" sz="quarter" idx="10"/>
          </p:nvPr>
        </p:nvSpPr>
        <p:spPr/>
        <p:txBody>
          <a:bodyPr/>
          <a:lstStyle/>
          <a:p>
            <a:fld id="{BE5E38DF-6CC8-4325-B82E-686DCDDAAC18}" type="slidenum">
              <a:rPr lang="en-US" smtClean="0"/>
              <a:t>46</a:t>
            </a:fld>
            <a:endParaRPr lang="en-US"/>
          </a:p>
        </p:txBody>
      </p:sp>
    </p:spTree>
    <p:extLst>
      <p:ext uri="{BB962C8B-B14F-4D97-AF65-F5344CB8AC3E}">
        <p14:creationId xmlns:p14="http://schemas.microsoft.com/office/powerpoint/2010/main" val="2908296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Since Jack would be 18 in 2 months, his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referred him to see an adult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at an adult tertiary care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Jack’s Mom made an appointment with the adult epilepsy clinic but quickly found out that the adult clinic did not take Jack’s insurance. They subsequently missed the first adult clinic visit. Mom applied for new insurance and made a new appointment which they were also unable to keep (because the insurance had not yet kicked in.) By then, Jack was 18 and also unable to come back to the pediatric clinic (and his pediatric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had since retired.) Jack’s Mom found a local adult neurologist (close to Jack’s home) who had one visit with Jack but who said that he would need to find a specialist to care for him. Mom continued to look for an appropriate </a:t>
            </a:r>
            <a:r>
              <a:rPr lang="en-US" sz="1200" b="0" i="0" kern="1200" baseline="0" dirty="0" err="1" smtClean="0">
                <a:solidFill>
                  <a:schemeClr val="tx1"/>
                </a:solidFill>
                <a:effectLst/>
                <a:latin typeface="+mn-lt"/>
                <a:ea typeface="+mn-ea"/>
                <a:cs typeface="+mn-cs"/>
              </a:rPr>
              <a:t>epileptologist</a:t>
            </a:r>
            <a:r>
              <a:rPr lang="en-US" sz="1200" b="0" i="0" kern="1200" baseline="0" dirty="0" smtClean="0">
                <a:solidFill>
                  <a:schemeClr val="tx1"/>
                </a:solidFill>
                <a:effectLst/>
                <a:latin typeface="+mn-lt"/>
                <a:ea typeface="+mn-ea"/>
                <a:cs typeface="+mn-cs"/>
              </a:rPr>
              <a:t> but Jack eventually started to run low on his medications (and then ran out.) He presented to his local ED at age 20 in status epilepticus. He was subsequently transferred to the adult tertiary care center where he was hospitalized for 3 weeks. </a:t>
            </a:r>
          </a:p>
        </p:txBody>
      </p:sp>
      <p:sp>
        <p:nvSpPr>
          <p:cNvPr id="4" name="Slide Number Placeholder 3"/>
          <p:cNvSpPr>
            <a:spLocks noGrp="1"/>
          </p:cNvSpPr>
          <p:nvPr>
            <p:ph type="sldNum" sz="quarter" idx="10"/>
          </p:nvPr>
        </p:nvSpPr>
        <p:spPr/>
        <p:txBody>
          <a:bodyPr/>
          <a:lstStyle/>
          <a:p>
            <a:fld id="{BE5E38DF-6CC8-4325-B82E-686DCDDAAC18}" type="slidenum">
              <a:rPr lang="en-US" smtClean="0"/>
              <a:t>47</a:t>
            </a:fld>
            <a:endParaRPr lang="en-US"/>
          </a:p>
        </p:txBody>
      </p:sp>
    </p:spTree>
    <p:extLst>
      <p:ext uri="{BB962C8B-B14F-4D97-AF65-F5344CB8AC3E}">
        <p14:creationId xmlns:p14="http://schemas.microsoft.com/office/powerpoint/2010/main" val="3396751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Jack’s case may</a:t>
            </a:r>
            <a:r>
              <a:rPr lang="en-US" baseline="0" dirty="0" smtClean="0"/>
              <a:t> seem extreme but it’s something that often happens to patients who have no transition plan in place (and no safety net.) How could things have been different for Jack? Starting the transition conversation early is key here. Early identification of problems (Jack’s transportation and insurance issues especially) and appropriate providers could have helped him avoid this unfortunate outcome.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48</a:t>
            </a:fld>
            <a:endParaRPr lang="en-US"/>
          </a:p>
        </p:txBody>
      </p:sp>
    </p:spTree>
    <p:extLst>
      <p:ext uri="{BB962C8B-B14F-4D97-AF65-F5344CB8AC3E}">
        <p14:creationId xmlns:p14="http://schemas.microsoft.com/office/powerpoint/2010/main" val="74936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brings</a:t>
            </a:r>
            <a:r>
              <a:rPr lang="en-US" baseline="0" dirty="0" smtClean="0"/>
              <a:t> us to healthcare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process is defined as the </a:t>
            </a:r>
            <a:r>
              <a:rPr lang="en-US" dirty="0" smtClean="0"/>
              <a:t>planned movement of adolescents and young adults with chronic physical and medical conditions from a child-centered to an adult-oriented health care system.</a:t>
            </a:r>
            <a:r>
              <a:rPr lang="en-US" baseline="0" dirty="0" smtClean="0"/>
              <a:t> Healthcare transition is a process, not a one time event. That process aims to get a patient and their family ready to move from pediatric to adult care, to empower them to advocate for their health, to help them understand how to use adult-focused health services, and to ensure that the entire process of moving from one provider to another goes as smoothly as possible for everyone involved. </a:t>
            </a:r>
            <a:endParaRPr lang="en-US" dirty="0" smtClean="0"/>
          </a:p>
        </p:txBody>
      </p:sp>
      <p:sp>
        <p:nvSpPr>
          <p:cNvPr id="4" name="Slide Number Placeholder 3"/>
          <p:cNvSpPr>
            <a:spLocks noGrp="1"/>
          </p:cNvSpPr>
          <p:nvPr>
            <p:ph type="sldNum" sz="quarter" idx="10"/>
          </p:nvPr>
        </p:nvSpPr>
        <p:spPr/>
        <p:txBody>
          <a:bodyPr/>
          <a:lstStyle/>
          <a:p>
            <a:fld id="{BE5E38DF-6CC8-4325-B82E-686DCDDAAC18}" type="slidenum">
              <a:rPr lang="en-US" smtClean="0"/>
              <a:t>5</a:t>
            </a:fld>
            <a:endParaRPr lang="en-US"/>
          </a:p>
        </p:txBody>
      </p:sp>
    </p:spTree>
    <p:extLst>
      <p:ext uri="{BB962C8B-B14F-4D97-AF65-F5344CB8AC3E}">
        <p14:creationId xmlns:p14="http://schemas.microsoft.com/office/powerpoint/2010/main" val="2365871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that you learned a bit about</a:t>
            </a:r>
            <a:r>
              <a:rPr lang="en-US" baseline="0" dirty="0" smtClean="0"/>
              <a:t> healthcare transition today and that this presentation helps you counsel your own patients about the process. Additional resources follow this slide. Feel free to contact me with questions!</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49</a:t>
            </a:fld>
            <a:endParaRPr lang="en-US"/>
          </a:p>
        </p:txBody>
      </p:sp>
    </p:spTree>
    <p:extLst>
      <p:ext uri="{BB962C8B-B14F-4D97-AF65-F5344CB8AC3E}">
        <p14:creationId xmlns:p14="http://schemas.microsoft.com/office/powerpoint/2010/main" val="41924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52</a:t>
            </a:fld>
            <a:endParaRPr lang="en-US"/>
          </a:p>
        </p:txBody>
      </p:sp>
    </p:spTree>
    <p:extLst>
      <p:ext uri="{BB962C8B-B14F-4D97-AF65-F5344CB8AC3E}">
        <p14:creationId xmlns:p14="http://schemas.microsoft.com/office/powerpoint/2010/main" val="123202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have been a number of fantastic advancements in medicine in the past few decades. Thanks to improvements in technology, the development of newer, more effective treatments, and the delivery of higher quality, more personalized care, medically complex patients have survived illnesses that were thought to be lethal just a few years ago. Many children with special healthcare needs, including those with neurodevelopmental and intellectual disabilities, are living long into adulthood. This has created a new challenge for healthcare providers. Who takes care of young adults with special healthcare needs? How do we best address the specific healthcare needs of patients who are transitioning to adulthood? And what problems arise when transitioning goes wrong?</a:t>
            </a:r>
          </a:p>
          <a:p>
            <a:endParaRPr lang="en-US" baseline="0" dirty="0" smtClean="0"/>
          </a:p>
          <a:p>
            <a:r>
              <a:rPr lang="en-US" baseline="0" dirty="0" smtClean="0"/>
              <a:t>Every healthcare system (and every healthcare provider for that matter) handles transition aged youth in different ways. Some providers, systems, and insurers require that pediatric patients are transitioned to an adult system at 18 years of age. Others are more flexible and will see patients into young adulthood. Additionally, patients may be unprepared for the differences in the approach to care between pediatric and adult healthcare providers and systems. Pediatric health systems tend to be more family centered and may be more interdisciplinary in nature. Conversely, adult health systems are patient centered, rely upon patient autonomy, and may use a less interdisciplinary approach. These issues can lead to trouble for many patients.</a:t>
            </a:r>
          </a:p>
          <a:p>
            <a:endParaRPr lang="en-US" baseline="0" dirty="0" smtClean="0"/>
          </a:p>
          <a:p>
            <a:r>
              <a:rPr lang="en-US" baseline="0" dirty="0" smtClean="0"/>
              <a:t>Inadequate, unplanned, or incomplete transition can be associated with morbidity and gaps in care. Patients and families may not know how to find appropriate adult providers. Additionally, adult providers may feel unprepared to take on patients with certain conditions. This is especially true for patients with rare neurological, metabolic, or genetic disorders, certain neurodevelopmental conditions, or complex neurobehavioral disorders and patients with intellectual disability. Patients who are unable to find adult providers may be lost to follow up for years. They may only seek care in times of crisis or turn to emergency and urgent care services as a result. Ultimately, this can lead to increased health service utilization, emotional distress, dissatisfaction with care, and higher healthcare costs for patients. </a:t>
            </a:r>
          </a:p>
        </p:txBody>
      </p:sp>
      <p:sp>
        <p:nvSpPr>
          <p:cNvPr id="4" name="Slide Number Placeholder 3"/>
          <p:cNvSpPr>
            <a:spLocks noGrp="1"/>
          </p:cNvSpPr>
          <p:nvPr>
            <p:ph type="sldNum" sz="quarter" idx="10"/>
          </p:nvPr>
        </p:nvSpPr>
        <p:spPr/>
        <p:txBody>
          <a:bodyPr/>
          <a:lstStyle/>
          <a:p>
            <a:fld id="{BE5E38DF-6CC8-4325-B82E-686DCDDAAC18}" type="slidenum">
              <a:rPr lang="en-US" smtClean="0"/>
              <a:t>6</a:t>
            </a:fld>
            <a:endParaRPr lang="en-US"/>
          </a:p>
        </p:txBody>
      </p:sp>
    </p:spTree>
    <p:extLst>
      <p:ext uri="{BB962C8B-B14F-4D97-AF65-F5344CB8AC3E}">
        <p14:creationId xmlns:p14="http://schemas.microsoft.com/office/powerpoint/2010/main" val="250088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Healthcare transition</a:t>
            </a:r>
            <a:r>
              <a:rPr lang="en-US" baseline="0" dirty="0" smtClean="0"/>
              <a:t> is a complex process for patients with neurodevelopmental and intellectual disabilities. It requires collaboration between patients, their families, primary care providers and specialty providers. Other professionals also may be involved in the transition planning process. This includes patient / family / community advocates, educational specialists, psychologists and other mental health providers, occupational therapists, physical therapists, speech-language pathologists, and others. It is a big team process!</a:t>
            </a:r>
          </a:p>
          <a:p>
            <a:endParaRPr lang="en-US" baseline="0" dirty="0" smtClean="0"/>
          </a:p>
          <a:p>
            <a:r>
              <a:rPr lang="en-US" baseline="0" dirty="0" smtClean="0"/>
              <a:t>Usually, one healthcare provider serves as a kind of transition team leader. This person is often the primary care provider, someone else within the patient’s medical home, or the physician who knows the patient and their condition best. For example, the team leader for a patient with intellectual disability and well-controlled epilepsy might be their general pediatrician while the team leader for a patient with a rare </a:t>
            </a:r>
            <a:r>
              <a:rPr lang="en-US" baseline="0" dirty="0" err="1" smtClean="0"/>
              <a:t>neurometabolic</a:t>
            </a:r>
            <a:r>
              <a:rPr lang="en-US" baseline="0" dirty="0" smtClean="0"/>
              <a:t> condition might be their neurologist. The team leader helps a patient develop an overarching transition plan, coordinates care and communication between providers, and serves as a point person that patients and families can contact as they move through the process. However, every person involved in the transition process has work to do. Each healthcare provider should contribute to transition planning. Providers who aren’t serving as team leader should still develop (or utilize) specialty specific transition policies in their own practices and individual transition plans for each patient. We’ll talk more about the role of the healthcare provider in transition planning starting with the next slide. I’ll present general information which you can tailor to fit yourself and your practice.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7</a:t>
            </a:fld>
            <a:endParaRPr lang="en-US"/>
          </a:p>
        </p:txBody>
      </p:sp>
    </p:spTree>
    <p:extLst>
      <p:ext uri="{BB962C8B-B14F-4D97-AF65-F5344CB8AC3E}">
        <p14:creationId xmlns:p14="http://schemas.microsoft.com/office/powerpoint/2010/main" val="273758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Six</a:t>
            </a:r>
            <a:r>
              <a:rPr lang="en-US" baseline="0" dirty="0" smtClean="0"/>
              <a:t> Core Elements are the basic components of the healthcare transition process. They are designed to be used for </a:t>
            </a:r>
            <a:r>
              <a:rPr lang="en-US" dirty="0" smtClean="0"/>
              <a:t>pediatric, family medicine, med-</a:t>
            </a:r>
            <a:r>
              <a:rPr lang="en-US" dirty="0" err="1" smtClean="0"/>
              <a:t>peds</a:t>
            </a:r>
            <a:r>
              <a:rPr lang="en-US" dirty="0" smtClean="0"/>
              <a:t>, and internal medicine practices</a:t>
            </a:r>
            <a:r>
              <a:rPr lang="en-US" baseline="0" dirty="0" smtClean="0"/>
              <a:t> but can also be used in pediatric and adult specialty practices. They were designed by Got Transition, an initiative of </a:t>
            </a:r>
            <a:r>
              <a:rPr lang="en-US" dirty="0" smtClean="0"/>
              <a:t>the National Alliance to Advance Adolescent Health. Got</a:t>
            </a:r>
            <a:r>
              <a:rPr lang="en-US" baseline="0" dirty="0" smtClean="0"/>
              <a:t> Transition provides a wealth of resources and educational training on healthcare transition. I have shared a link to their website in the resource listing at the end of this presentation. </a:t>
            </a:r>
          </a:p>
        </p:txBody>
      </p:sp>
      <p:sp>
        <p:nvSpPr>
          <p:cNvPr id="4" name="Slide Number Placeholder 3"/>
          <p:cNvSpPr>
            <a:spLocks noGrp="1"/>
          </p:cNvSpPr>
          <p:nvPr>
            <p:ph type="sldNum" sz="quarter" idx="10"/>
          </p:nvPr>
        </p:nvSpPr>
        <p:spPr/>
        <p:txBody>
          <a:bodyPr/>
          <a:lstStyle/>
          <a:p>
            <a:fld id="{BE5E38DF-6CC8-4325-B82E-686DCDDAAC18}" type="slidenum">
              <a:rPr lang="en-US" smtClean="0"/>
              <a:t>8</a:t>
            </a:fld>
            <a:endParaRPr lang="en-US"/>
          </a:p>
        </p:txBody>
      </p:sp>
    </p:spTree>
    <p:extLst>
      <p:ext uri="{BB962C8B-B14F-4D97-AF65-F5344CB8AC3E}">
        <p14:creationId xmlns:p14="http://schemas.microsoft.com/office/powerpoint/2010/main" val="366818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list and briefly describe the elements on these two slides. We’ll talk about each element in detail in just a moment. </a:t>
            </a:r>
            <a:endParaRPr lang="en-US" dirty="0"/>
          </a:p>
        </p:txBody>
      </p:sp>
      <p:sp>
        <p:nvSpPr>
          <p:cNvPr id="4" name="Slide Number Placeholder 3"/>
          <p:cNvSpPr>
            <a:spLocks noGrp="1"/>
          </p:cNvSpPr>
          <p:nvPr>
            <p:ph type="sldNum" sz="quarter" idx="10"/>
          </p:nvPr>
        </p:nvSpPr>
        <p:spPr/>
        <p:txBody>
          <a:bodyPr/>
          <a:lstStyle/>
          <a:p>
            <a:fld id="{BE5E38DF-6CC8-4325-B82E-686DCDDAAC18}" type="slidenum">
              <a:rPr lang="en-US" smtClean="0"/>
              <a:t>9</a:t>
            </a:fld>
            <a:endParaRPr lang="en-US"/>
          </a:p>
        </p:txBody>
      </p:sp>
    </p:spTree>
    <p:extLst>
      <p:ext uri="{BB962C8B-B14F-4D97-AF65-F5344CB8AC3E}">
        <p14:creationId xmlns:p14="http://schemas.microsoft.com/office/powerpoint/2010/main" val="380901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 going to list and briefly describe the elements on these two slides. We’ll talk about each element in detail in just a moment. </a:t>
            </a:r>
          </a:p>
        </p:txBody>
      </p:sp>
      <p:sp>
        <p:nvSpPr>
          <p:cNvPr id="4" name="Slide Number Placeholder 3"/>
          <p:cNvSpPr>
            <a:spLocks noGrp="1"/>
          </p:cNvSpPr>
          <p:nvPr>
            <p:ph type="sldNum" sz="quarter" idx="10"/>
          </p:nvPr>
        </p:nvSpPr>
        <p:spPr/>
        <p:txBody>
          <a:bodyPr/>
          <a:lstStyle/>
          <a:p>
            <a:fld id="{BE5E38DF-6CC8-4325-B82E-686DCDDAAC18}" type="slidenum">
              <a:rPr lang="en-US" smtClean="0"/>
              <a:t>10</a:t>
            </a:fld>
            <a:endParaRPr lang="en-US"/>
          </a:p>
        </p:txBody>
      </p:sp>
    </p:spTree>
    <p:extLst>
      <p:ext uri="{BB962C8B-B14F-4D97-AF65-F5344CB8AC3E}">
        <p14:creationId xmlns:p14="http://schemas.microsoft.com/office/powerpoint/2010/main" val="3836642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4B4FC68-A84C-4BAE-B4B7-C49B5F41D457}" type="datetimeFigureOut">
              <a:rPr lang="en-US" smtClean="0"/>
              <a:t>11/14/2018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60742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65458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201085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D62C72-B8DF-4BD1-BE9F-7D453B6FB8D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140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112396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4B4FC68-A84C-4BAE-B4B7-C49B5F41D457}"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138672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4B4FC68-A84C-4BAE-B4B7-C49B5F41D457}"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396171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B4FC68-A84C-4BAE-B4B7-C49B5F41D457}"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176863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4B4FC68-A84C-4BAE-B4B7-C49B5F41D457}" type="datetimeFigureOut">
              <a:rPr lang="en-US" smtClean="0"/>
              <a:t>11/14/2018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15818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B4FC68-A84C-4BAE-B4B7-C49B5F41D457}"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233138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4B4FC68-A84C-4BAE-B4B7-C49B5F41D457}" type="datetimeFigureOut">
              <a:rPr lang="en-US" smtClean="0"/>
              <a:t>11/14/2018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11983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247494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B4FC68-A84C-4BAE-B4B7-C49B5F41D457}"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207057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B4FC68-A84C-4BAE-B4B7-C49B5F41D457}"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353802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FC68-A84C-4BAE-B4B7-C49B5F41D457}"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421453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411512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B4FC68-A84C-4BAE-B4B7-C49B5F41D457}"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2C72-B8DF-4BD1-BE9F-7D453B6FB8D4}" type="slidenum">
              <a:rPr lang="en-US" smtClean="0"/>
              <a:t>‹#›</a:t>
            </a:fld>
            <a:endParaRPr lang="en-US"/>
          </a:p>
        </p:txBody>
      </p:sp>
    </p:spTree>
    <p:extLst>
      <p:ext uri="{BB962C8B-B14F-4D97-AF65-F5344CB8AC3E}">
        <p14:creationId xmlns:p14="http://schemas.microsoft.com/office/powerpoint/2010/main" val="4162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B4FC68-A84C-4BAE-B4B7-C49B5F41D457}" type="datetimeFigureOut">
              <a:rPr lang="en-US" smtClean="0"/>
              <a:t>11/14/2018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D62C72-B8DF-4BD1-BE9F-7D453B6FB8D4}" type="slidenum">
              <a:rPr lang="en-US" smtClean="0"/>
              <a:t>‹#›</a:t>
            </a:fld>
            <a:endParaRPr lang="en-US"/>
          </a:p>
        </p:txBody>
      </p:sp>
    </p:spTree>
    <p:extLst>
      <p:ext uri="{BB962C8B-B14F-4D97-AF65-F5344CB8AC3E}">
        <p14:creationId xmlns:p14="http://schemas.microsoft.com/office/powerpoint/2010/main" val="10196221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hildneurologyfoundation.org/transition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oi.org/10.1212/CON.000000000000057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734" y="1964771"/>
            <a:ext cx="11159266" cy="1825096"/>
          </a:xfrm>
        </p:spPr>
        <p:txBody>
          <a:bodyPr>
            <a:noAutofit/>
          </a:bodyPr>
          <a:lstStyle/>
          <a:p>
            <a:pPr>
              <a:lnSpc>
                <a:spcPct val="150000"/>
              </a:lnSpc>
            </a:pPr>
            <a:r>
              <a:rPr lang="en-US" sz="4000" dirty="0" err="1" smtClean="0"/>
              <a:t>NeuroDevelopmental</a:t>
            </a:r>
            <a:r>
              <a:rPr lang="en-US" sz="4000" dirty="0" smtClean="0"/>
              <a:t> disabilities and the transition from Pediatric to Adult Healthcare</a:t>
            </a:r>
            <a:endParaRPr lang="en-US" sz="4000" dirty="0"/>
          </a:p>
        </p:txBody>
      </p:sp>
      <p:sp>
        <p:nvSpPr>
          <p:cNvPr id="3" name="Subtitle 2"/>
          <p:cNvSpPr>
            <a:spLocks noGrp="1"/>
          </p:cNvSpPr>
          <p:nvPr>
            <p:ph type="subTitle" idx="1"/>
          </p:nvPr>
        </p:nvSpPr>
        <p:spPr>
          <a:xfrm>
            <a:off x="1032734" y="4195482"/>
            <a:ext cx="9448800" cy="1473798"/>
          </a:xfrm>
        </p:spPr>
        <p:txBody>
          <a:bodyPr>
            <a:normAutofit/>
          </a:bodyPr>
          <a:lstStyle/>
          <a:p>
            <a:r>
              <a:rPr lang="en-US" dirty="0" smtClean="0"/>
              <a:t>Diana M. Cejas, M.D., M.P.H.</a:t>
            </a:r>
          </a:p>
          <a:p>
            <a:r>
              <a:rPr lang="en-US" dirty="0" smtClean="0"/>
              <a:t>Assistant Professor of Neurology</a:t>
            </a:r>
          </a:p>
        </p:txBody>
      </p:sp>
    </p:spTree>
    <p:extLst>
      <p:ext uri="{BB962C8B-B14F-4D97-AF65-F5344CB8AC3E}">
        <p14:creationId xmlns:p14="http://schemas.microsoft.com/office/powerpoint/2010/main" val="341278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t>Six Core </a:t>
            </a:r>
            <a:r>
              <a:rPr lang="en-US" dirty="0" smtClean="0"/>
              <a:t>Elements</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marL="514350" indent="-514350">
              <a:lnSpc>
                <a:spcPct val="150000"/>
              </a:lnSpc>
              <a:buFont typeface="+mj-lt"/>
              <a:buAutoNum type="arabicPeriod" startAt="4"/>
            </a:pPr>
            <a:r>
              <a:rPr lang="en-US" dirty="0" smtClean="0"/>
              <a:t>Transition Planning</a:t>
            </a:r>
          </a:p>
          <a:p>
            <a:pPr lvl="1">
              <a:lnSpc>
                <a:spcPct val="150000"/>
              </a:lnSpc>
            </a:pPr>
            <a:r>
              <a:rPr lang="en-US" dirty="0" smtClean="0"/>
              <a:t>An individualized plan</a:t>
            </a:r>
          </a:p>
          <a:p>
            <a:pPr marL="514350" indent="-514350">
              <a:lnSpc>
                <a:spcPct val="150000"/>
              </a:lnSpc>
              <a:buFont typeface="+mj-lt"/>
              <a:buAutoNum type="arabicPeriod" startAt="4"/>
            </a:pPr>
            <a:endParaRPr lang="en-US" dirty="0" smtClean="0"/>
          </a:p>
          <a:p>
            <a:pPr marL="514350" indent="-514350">
              <a:lnSpc>
                <a:spcPct val="150000"/>
              </a:lnSpc>
              <a:buFont typeface="+mj-lt"/>
              <a:buAutoNum type="arabicPeriod" startAt="4"/>
            </a:pPr>
            <a:r>
              <a:rPr lang="en-US" dirty="0" smtClean="0"/>
              <a:t>Transfer of Care</a:t>
            </a:r>
          </a:p>
          <a:p>
            <a:pPr lvl="1">
              <a:lnSpc>
                <a:spcPct val="150000"/>
              </a:lnSpc>
            </a:pPr>
            <a:r>
              <a:rPr lang="en-US" dirty="0" smtClean="0"/>
              <a:t>Performed when an appropriate provider has been found </a:t>
            </a:r>
          </a:p>
          <a:p>
            <a:pPr marL="514350" indent="-514350">
              <a:lnSpc>
                <a:spcPct val="150000"/>
              </a:lnSpc>
              <a:buFont typeface="+mj-lt"/>
              <a:buAutoNum type="arabicPeriod" startAt="4"/>
            </a:pPr>
            <a:endParaRPr lang="en-US" dirty="0" smtClean="0"/>
          </a:p>
          <a:p>
            <a:pPr marL="514350" indent="-514350">
              <a:lnSpc>
                <a:spcPct val="150000"/>
              </a:lnSpc>
              <a:buFont typeface="+mj-lt"/>
              <a:buAutoNum type="arabicPeriod" startAt="4"/>
            </a:pPr>
            <a:r>
              <a:rPr lang="en-US" dirty="0" smtClean="0"/>
              <a:t>Transfer Completion</a:t>
            </a:r>
          </a:p>
          <a:p>
            <a:pPr lvl="1">
              <a:lnSpc>
                <a:spcPct val="150000"/>
              </a:lnSpc>
            </a:pPr>
            <a:r>
              <a:rPr lang="en-US" dirty="0" smtClean="0"/>
              <a:t>Confirmed after patient has been integrated into adult practice</a:t>
            </a:r>
            <a:endParaRPr lang="en-US" dirty="0"/>
          </a:p>
        </p:txBody>
      </p:sp>
    </p:spTree>
    <p:extLst>
      <p:ext uri="{BB962C8B-B14F-4D97-AF65-F5344CB8AC3E}">
        <p14:creationId xmlns:p14="http://schemas.microsoft.com/office/powerpoint/2010/main" val="329082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Developing a Transition Policy </a:t>
            </a:r>
            <a:endParaRPr lang="en-US" dirty="0"/>
          </a:p>
        </p:txBody>
      </p:sp>
      <p:sp>
        <p:nvSpPr>
          <p:cNvPr id="3" name="Content Placeholder 2"/>
          <p:cNvSpPr>
            <a:spLocks noGrp="1"/>
          </p:cNvSpPr>
          <p:nvPr>
            <p:ph idx="1"/>
          </p:nvPr>
        </p:nvSpPr>
        <p:spPr>
          <a:xfrm>
            <a:off x="0" y="1825624"/>
            <a:ext cx="12192000" cy="5032375"/>
          </a:xfrm>
        </p:spPr>
        <p:txBody>
          <a:bodyPr>
            <a:normAutofit fontScale="92500" lnSpcReduction="20000"/>
          </a:bodyPr>
          <a:lstStyle/>
          <a:p>
            <a:pPr>
              <a:lnSpc>
                <a:spcPct val="150000"/>
              </a:lnSpc>
            </a:pPr>
            <a:r>
              <a:rPr lang="en-US" sz="3200" dirty="0"/>
              <a:t>Describe the </a:t>
            </a:r>
            <a:r>
              <a:rPr lang="en-US" sz="3200" dirty="0" smtClean="0"/>
              <a:t>process </a:t>
            </a:r>
            <a:endParaRPr lang="en-US" sz="3200" dirty="0"/>
          </a:p>
          <a:p>
            <a:pPr marL="0" indent="0">
              <a:lnSpc>
                <a:spcPct val="150000"/>
              </a:lnSpc>
              <a:buNone/>
            </a:pPr>
            <a:endParaRPr lang="en-US" sz="3200" dirty="0" smtClean="0"/>
          </a:p>
          <a:p>
            <a:pPr>
              <a:lnSpc>
                <a:spcPct val="150000"/>
              </a:lnSpc>
            </a:pPr>
            <a:r>
              <a:rPr lang="en-US" sz="3200" dirty="0" smtClean="0"/>
              <a:t>Explain when planning begins </a:t>
            </a:r>
          </a:p>
          <a:p>
            <a:pPr>
              <a:lnSpc>
                <a:spcPct val="150000"/>
              </a:lnSpc>
            </a:pPr>
            <a:endParaRPr lang="en-US" sz="3200" dirty="0"/>
          </a:p>
          <a:p>
            <a:pPr>
              <a:lnSpc>
                <a:spcPct val="150000"/>
              </a:lnSpc>
            </a:pPr>
            <a:r>
              <a:rPr lang="en-US" sz="3200" dirty="0" smtClean="0"/>
              <a:t>Describe </a:t>
            </a:r>
            <a:r>
              <a:rPr lang="en-US" sz="3200" dirty="0" smtClean="0"/>
              <a:t>everyone’s </a:t>
            </a:r>
            <a:r>
              <a:rPr lang="en-US" sz="3200" dirty="0" smtClean="0"/>
              <a:t>role</a:t>
            </a:r>
          </a:p>
          <a:p>
            <a:pPr>
              <a:lnSpc>
                <a:spcPct val="150000"/>
              </a:lnSpc>
            </a:pPr>
            <a:endParaRPr lang="en-US" sz="3200" dirty="0"/>
          </a:p>
          <a:p>
            <a:pPr>
              <a:lnSpc>
                <a:spcPct val="150000"/>
              </a:lnSpc>
            </a:pPr>
            <a:r>
              <a:rPr lang="en-US" sz="3200" dirty="0" smtClean="0"/>
              <a:t>Solicit provider, staff, patient, and family input</a:t>
            </a:r>
          </a:p>
        </p:txBody>
      </p:sp>
    </p:spTree>
    <p:extLst>
      <p:ext uri="{BB962C8B-B14F-4D97-AF65-F5344CB8AC3E}">
        <p14:creationId xmlns:p14="http://schemas.microsoft.com/office/powerpoint/2010/main" val="4178415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Transition Policy</a:t>
            </a:r>
            <a:endParaRPr lang="en-US" dirty="0"/>
          </a:p>
        </p:txBody>
      </p:sp>
      <p:pic>
        <p:nvPicPr>
          <p:cNvPr id="4" name="Picture 3"/>
          <p:cNvPicPr>
            <a:picLocks noChangeAspect="1"/>
          </p:cNvPicPr>
          <p:nvPr/>
        </p:nvPicPr>
        <p:blipFill rotWithShape="1">
          <a:blip r:embed="rId3"/>
          <a:srcRect t="3633" b="42569"/>
          <a:stretch/>
        </p:blipFill>
        <p:spPr>
          <a:xfrm>
            <a:off x="2436152" y="1690688"/>
            <a:ext cx="7319695" cy="5167310"/>
          </a:xfrm>
          <a:prstGeom prst="rect">
            <a:avLst/>
          </a:prstGeom>
        </p:spPr>
      </p:pic>
    </p:spTree>
    <p:extLst>
      <p:ext uri="{BB962C8B-B14F-4D97-AF65-F5344CB8AC3E}">
        <p14:creationId xmlns:p14="http://schemas.microsoft.com/office/powerpoint/2010/main" val="1396007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t>Transition Tracking </a:t>
            </a:r>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200" dirty="0"/>
              <a:t>A</a:t>
            </a:r>
            <a:r>
              <a:rPr lang="en-US" sz="3200" dirty="0" smtClean="0"/>
              <a:t> </a:t>
            </a:r>
            <a:r>
              <a:rPr lang="en-US" sz="3200" dirty="0"/>
              <a:t>practice </a:t>
            </a:r>
            <a:r>
              <a:rPr lang="en-US" sz="3200" dirty="0" smtClean="0"/>
              <a:t>– specific </a:t>
            </a:r>
            <a:r>
              <a:rPr lang="en-US" sz="3200" dirty="0"/>
              <a:t>process for identifying </a:t>
            </a:r>
            <a:r>
              <a:rPr lang="en-US" sz="3200" dirty="0" smtClean="0"/>
              <a:t>and </a:t>
            </a:r>
            <a:r>
              <a:rPr lang="en-US" sz="3200" dirty="0"/>
              <a:t>monitoring </a:t>
            </a:r>
            <a:r>
              <a:rPr lang="en-US" sz="3200" dirty="0" smtClean="0"/>
              <a:t>youth</a:t>
            </a:r>
          </a:p>
          <a:p>
            <a:pPr>
              <a:lnSpc>
                <a:spcPct val="150000"/>
              </a:lnSpc>
            </a:pPr>
            <a:endParaRPr lang="en-US" sz="3200" dirty="0" smtClean="0"/>
          </a:p>
          <a:p>
            <a:pPr>
              <a:lnSpc>
                <a:spcPct val="150000"/>
              </a:lnSpc>
            </a:pPr>
            <a:r>
              <a:rPr lang="en-US" sz="3200" dirty="0" smtClean="0"/>
              <a:t>Standardized tools can streamline the process</a:t>
            </a:r>
          </a:p>
        </p:txBody>
      </p:sp>
    </p:spTree>
    <p:extLst>
      <p:ext uri="{BB962C8B-B14F-4D97-AF65-F5344CB8AC3E}">
        <p14:creationId xmlns:p14="http://schemas.microsoft.com/office/powerpoint/2010/main" val="264184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Worksheet</a:t>
            </a:r>
            <a:endParaRPr lang="en-US" dirty="0"/>
          </a:p>
        </p:txBody>
      </p:sp>
      <p:pic>
        <p:nvPicPr>
          <p:cNvPr id="4" name="Picture 3"/>
          <p:cNvPicPr>
            <a:picLocks noChangeAspect="1"/>
          </p:cNvPicPr>
          <p:nvPr/>
        </p:nvPicPr>
        <p:blipFill rotWithShape="1">
          <a:blip r:embed="rId3"/>
          <a:srcRect t="3134" b="10174"/>
          <a:stretch/>
        </p:blipFill>
        <p:spPr>
          <a:xfrm>
            <a:off x="0" y="-1"/>
            <a:ext cx="6131859" cy="6887558"/>
          </a:xfrm>
          <a:prstGeom prst="rect">
            <a:avLst/>
          </a:prstGeom>
        </p:spPr>
      </p:pic>
    </p:spTree>
    <p:extLst>
      <p:ext uri="{BB962C8B-B14F-4D97-AF65-F5344CB8AC3E}">
        <p14:creationId xmlns:p14="http://schemas.microsoft.com/office/powerpoint/2010/main" val="3519668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Readiness Assessments</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a:t>H</a:t>
            </a:r>
            <a:r>
              <a:rPr lang="en-US" sz="2800" dirty="0" smtClean="0"/>
              <a:t>elp identify patient needs and clarify goals</a:t>
            </a:r>
          </a:p>
          <a:p>
            <a:pPr>
              <a:lnSpc>
                <a:spcPct val="150000"/>
              </a:lnSpc>
            </a:pPr>
            <a:endParaRPr lang="en-US" sz="2800" dirty="0" smtClean="0"/>
          </a:p>
          <a:p>
            <a:pPr>
              <a:lnSpc>
                <a:spcPct val="150000"/>
              </a:lnSpc>
            </a:pPr>
            <a:r>
              <a:rPr lang="en-US" sz="2800" dirty="0" smtClean="0"/>
              <a:t>Assessments should be done annually</a:t>
            </a:r>
            <a:endParaRPr lang="en-US" sz="2800" dirty="0" smtClean="0"/>
          </a:p>
          <a:p>
            <a:pPr>
              <a:lnSpc>
                <a:spcPct val="150000"/>
              </a:lnSpc>
            </a:pPr>
            <a:endParaRPr lang="en-US" sz="2800" dirty="0" smtClean="0"/>
          </a:p>
          <a:p>
            <a:pPr>
              <a:lnSpc>
                <a:spcPct val="150000"/>
              </a:lnSpc>
            </a:pPr>
            <a:r>
              <a:rPr lang="en-US" sz="2800" dirty="0" smtClean="0"/>
              <a:t>Standardized </a:t>
            </a:r>
            <a:r>
              <a:rPr lang="en-US" sz="2800" dirty="0" smtClean="0"/>
              <a:t>tools are available </a:t>
            </a:r>
          </a:p>
          <a:p>
            <a:pPr lvl="1">
              <a:lnSpc>
                <a:spcPct val="150000"/>
              </a:lnSpc>
            </a:pPr>
            <a:r>
              <a:rPr lang="en-US" sz="2600" dirty="0" smtClean="0"/>
              <a:t>All </a:t>
            </a:r>
            <a:r>
              <a:rPr lang="en-US" sz="2600" dirty="0" smtClean="0"/>
              <a:t>have separate versions for patients and parents / caregivers </a:t>
            </a:r>
          </a:p>
        </p:txBody>
      </p:sp>
    </p:spTree>
    <p:extLst>
      <p:ext uri="{BB962C8B-B14F-4D97-AF65-F5344CB8AC3E}">
        <p14:creationId xmlns:p14="http://schemas.microsoft.com/office/powerpoint/2010/main" val="1877424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lstStyle/>
          <a:p>
            <a:r>
              <a:rPr lang="en-US" dirty="0" smtClean="0"/>
              <a:t>Sample Readiness Assessment</a:t>
            </a:r>
            <a:endParaRPr lang="en-US" dirty="0"/>
          </a:p>
        </p:txBody>
      </p:sp>
      <p:pic>
        <p:nvPicPr>
          <p:cNvPr id="6" name="Content Placeholder 5"/>
          <p:cNvPicPr>
            <a:picLocks noGrp="1" noChangeAspect="1"/>
          </p:cNvPicPr>
          <p:nvPr>
            <p:ph idx="1"/>
          </p:nvPr>
        </p:nvPicPr>
        <p:blipFill>
          <a:blip r:embed="rId3"/>
          <a:stretch>
            <a:fillRect/>
          </a:stretch>
        </p:blipFill>
        <p:spPr>
          <a:xfrm>
            <a:off x="6595827" y="1007991"/>
            <a:ext cx="5596174" cy="2632312"/>
          </a:xfrm>
          <a:prstGeom prst="rect">
            <a:avLst/>
          </a:prstGeom>
        </p:spPr>
      </p:pic>
      <p:pic>
        <p:nvPicPr>
          <p:cNvPr id="4" name="Picture 3"/>
          <p:cNvPicPr>
            <a:picLocks noChangeAspect="1"/>
          </p:cNvPicPr>
          <p:nvPr/>
        </p:nvPicPr>
        <p:blipFill>
          <a:blip r:embed="rId4"/>
          <a:stretch>
            <a:fillRect/>
          </a:stretch>
        </p:blipFill>
        <p:spPr>
          <a:xfrm>
            <a:off x="-15443" y="1554861"/>
            <a:ext cx="5632982" cy="2085441"/>
          </a:xfrm>
          <a:prstGeom prst="rect">
            <a:avLst/>
          </a:prstGeom>
        </p:spPr>
      </p:pic>
      <p:pic>
        <p:nvPicPr>
          <p:cNvPr id="5" name="Picture 4"/>
          <p:cNvPicPr>
            <a:picLocks noChangeAspect="1"/>
          </p:cNvPicPr>
          <p:nvPr/>
        </p:nvPicPr>
        <p:blipFill>
          <a:blip r:embed="rId5"/>
          <a:stretch>
            <a:fillRect/>
          </a:stretch>
        </p:blipFill>
        <p:spPr>
          <a:xfrm>
            <a:off x="21362" y="4034951"/>
            <a:ext cx="5596174" cy="2823049"/>
          </a:xfrm>
          <a:prstGeom prst="rect">
            <a:avLst/>
          </a:prstGeom>
        </p:spPr>
      </p:pic>
      <p:pic>
        <p:nvPicPr>
          <p:cNvPr id="7" name="Picture 6"/>
          <p:cNvPicPr>
            <a:picLocks noChangeAspect="1"/>
          </p:cNvPicPr>
          <p:nvPr/>
        </p:nvPicPr>
        <p:blipFill>
          <a:blip r:embed="rId6"/>
          <a:stretch>
            <a:fillRect/>
          </a:stretch>
        </p:blipFill>
        <p:spPr>
          <a:xfrm>
            <a:off x="6595826" y="3950230"/>
            <a:ext cx="5596174" cy="2907770"/>
          </a:xfrm>
          <a:prstGeom prst="rect">
            <a:avLst/>
          </a:prstGeom>
        </p:spPr>
      </p:pic>
    </p:spTree>
    <p:extLst>
      <p:ext uri="{BB962C8B-B14F-4D97-AF65-F5344CB8AC3E}">
        <p14:creationId xmlns:p14="http://schemas.microsoft.com/office/powerpoint/2010/main" val="366914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Making a Transition Plan</a:t>
            </a:r>
            <a:endParaRPr lang="en-US" dirty="0"/>
          </a:p>
        </p:txBody>
      </p:sp>
      <p:sp>
        <p:nvSpPr>
          <p:cNvPr id="3" name="Content Placeholder 2"/>
          <p:cNvSpPr>
            <a:spLocks noGrp="1"/>
          </p:cNvSpPr>
          <p:nvPr>
            <p:ph idx="1"/>
          </p:nvPr>
        </p:nvSpPr>
        <p:spPr>
          <a:xfrm>
            <a:off x="0" y="1825624"/>
            <a:ext cx="12192000" cy="5032375"/>
          </a:xfrm>
        </p:spPr>
        <p:txBody>
          <a:bodyPr>
            <a:normAutofit fontScale="77500" lnSpcReduction="20000"/>
          </a:bodyPr>
          <a:lstStyle/>
          <a:p>
            <a:pPr>
              <a:lnSpc>
                <a:spcPct val="150000"/>
              </a:lnSpc>
            </a:pPr>
            <a:r>
              <a:rPr lang="en-US" sz="2800" dirty="0" smtClean="0"/>
              <a:t>Goals of </a:t>
            </a:r>
            <a:r>
              <a:rPr lang="en-US" sz="2800" dirty="0" smtClean="0"/>
              <a:t>planning</a:t>
            </a:r>
            <a:r>
              <a:rPr lang="en-US" sz="2800" dirty="0" smtClean="0"/>
              <a:t>:</a:t>
            </a:r>
          </a:p>
          <a:p>
            <a:pPr>
              <a:lnSpc>
                <a:spcPct val="150000"/>
              </a:lnSpc>
            </a:pPr>
            <a:endParaRPr lang="en-US" sz="2800" dirty="0" smtClean="0"/>
          </a:p>
          <a:p>
            <a:pPr marL="514350" indent="-514350">
              <a:lnSpc>
                <a:spcPct val="150000"/>
              </a:lnSpc>
              <a:buFont typeface="+mj-lt"/>
              <a:buAutoNum type="arabicPeriod"/>
            </a:pPr>
            <a:r>
              <a:rPr lang="en-US" sz="2800" dirty="0" smtClean="0"/>
              <a:t>To prepare the youth to </a:t>
            </a:r>
            <a:r>
              <a:rPr lang="en-US" sz="2800" u="sng" dirty="0" smtClean="0"/>
              <a:t>manage their own </a:t>
            </a:r>
            <a:r>
              <a:rPr lang="en-US" sz="2800" u="sng" dirty="0" smtClean="0"/>
              <a:t>care </a:t>
            </a:r>
            <a:endParaRPr lang="en-US" sz="2800" u="sng" dirty="0" smtClean="0"/>
          </a:p>
          <a:p>
            <a:pPr marL="514350" indent="-514350">
              <a:lnSpc>
                <a:spcPct val="150000"/>
              </a:lnSpc>
              <a:buFont typeface="+mj-lt"/>
              <a:buAutoNum type="arabicPeriod"/>
            </a:pPr>
            <a:endParaRPr lang="en-US" sz="2800" dirty="0" smtClean="0"/>
          </a:p>
          <a:p>
            <a:pPr marL="514350" indent="-514350">
              <a:lnSpc>
                <a:spcPct val="150000"/>
              </a:lnSpc>
              <a:buFont typeface="+mj-lt"/>
              <a:buAutoNum type="arabicPeriod"/>
            </a:pPr>
            <a:r>
              <a:rPr lang="en-US" sz="2800" dirty="0" smtClean="0"/>
              <a:t>To empower </a:t>
            </a:r>
            <a:r>
              <a:rPr lang="en-US" sz="2800" dirty="0" smtClean="0"/>
              <a:t>youth</a:t>
            </a:r>
            <a:r>
              <a:rPr lang="en-US" sz="2800" dirty="0" smtClean="0"/>
              <a:t> to </a:t>
            </a:r>
            <a:r>
              <a:rPr lang="en-US" sz="2800" dirty="0" smtClean="0"/>
              <a:t>function </a:t>
            </a:r>
            <a:r>
              <a:rPr lang="en-US" sz="2800" u="sng" dirty="0" smtClean="0"/>
              <a:t>independently</a:t>
            </a:r>
            <a:r>
              <a:rPr lang="en-US" sz="2800" dirty="0" smtClean="0"/>
              <a:t> in the adult healthcare system</a:t>
            </a:r>
          </a:p>
          <a:p>
            <a:pPr marL="514350" indent="-514350">
              <a:lnSpc>
                <a:spcPct val="150000"/>
              </a:lnSpc>
              <a:buFont typeface="+mj-lt"/>
              <a:buAutoNum type="arabicPeriod"/>
            </a:pPr>
            <a:endParaRPr lang="en-US" sz="2800" dirty="0" smtClean="0"/>
          </a:p>
          <a:p>
            <a:pPr marL="514350" indent="-514350">
              <a:lnSpc>
                <a:spcPct val="150000"/>
              </a:lnSpc>
              <a:buFont typeface="+mj-lt"/>
              <a:buAutoNum type="arabicPeriod"/>
            </a:pPr>
            <a:r>
              <a:rPr lang="en-US" sz="2800" dirty="0" smtClean="0"/>
              <a:t>To identify </a:t>
            </a:r>
            <a:r>
              <a:rPr lang="en-US" sz="2800" b="1" u="sng" dirty="0" smtClean="0"/>
              <a:t>appropriate</a:t>
            </a:r>
            <a:r>
              <a:rPr lang="en-US" sz="2800" dirty="0" smtClean="0"/>
              <a:t> adult healthcare providers </a:t>
            </a:r>
          </a:p>
          <a:p>
            <a:pPr marL="514350" indent="-514350">
              <a:lnSpc>
                <a:spcPct val="150000"/>
              </a:lnSpc>
              <a:buFont typeface="+mj-lt"/>
              <a:buAutoNum type="arabicPeriod"/>
            </a:pPr>
            <a:endParaRPr lang="en-US" sz="2800" dirty="0" smtClean="0"/>
          </a:p>
          <a:p>
            <a:pPr marL="514350" indent="-514350">
              <a:lnSpc>
                <a:spcPct val="150000"/>
              </a:lnSpc>
              <a:buFont typeface="+mj-lt"/>
              <a:buAutoNum type="arabicPeriod"/>
            </a:pPr>
            <a:r>
              <a:rPr lang="en-US" sz="2800" dirty="0" smtClean="0"/>
              <a:t>To </a:t>
            </a:r>
            <a:r>
              <a:rPr lang="en-US" sz="2800" u="sng" dirty="0" smtClean="0"/>
              <a:t>communicate</a:t>
            </a:r>
            <a:r>
              <a:rPr lang="en-US" sz="2800" dirty="0" smtClean="0"/>
              <a:t> with accepting providers </a:t>
            </a:r>
          </a:p>
        </p:txBody>
      </p:sp>
    </p:spTree>
    <p:extLst>
      <p:ext uri="{BB962C8B-B14F-4D97-AF65-F5344CB8AC3E}">
        <p14:creationId xmlns:p14="http://schemas.microsoft.com/office/powerpoint/2010/main" val="427388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Plan </a:t>
            </a:r>
            <a:r>
              <a:rPr lang="en-US" dirty="0" smtClean="0"/>
              <a:t>Components </a:t>
            </a:r>
            <a:endParaRPr lang="en-US" dirty="0"/>
          </a:p>
        </p:txBody>
      </p:sp>
      <p:sp>
        <p:nvSpPr>
          <p:cNvPr id="3" name="Content Placeholder 2"/>
          <p:cNvSpPr>
            <a:spLocks noGrp="1"/>
          </p:cNvSpPr>
          <p:nvPr>
            <p:ph idx="1"/>
          </p:nvPr>
        </p:nvSpPr>
        <p:spPr>
          <a:xfrm>
            <a:off x="0" y="1825624"/>
            <a:ext cx="12192000" cy="5032375"/>
          </a:xfrm>
        </p:spPr>
        <p:txBody>
          <a:bodyPr numCol="2">
            <a:noAutofit/>
          </a:bodyPr>
          <a:lstStyle/>
          <a:p>
            <a:r>
              <a:rPr lang="en-US" sz="2400" dirty="0" smtClean="0"/>
              <a:t>Comprehensive Medical Summary </a:t>
            </a:r>
          </a:p>
          <a:p>
            <a:endParaRPr lang="en-US" sz="2400" dirty="0" smtClean="0"/>
          </a:p>
          <a:p>
            <a:r>
              <a:rPr lang="en-US" sz="2400" dirty="0" smtClean="0"/>
              <a:t>Patient’s Understanding of their Diagnosis </a:t>
            </a:r>
          </a:p>
          <a:p>
            <a:endParaRPr lang="en-US" sz="2400" dirty="0" smtClean="0"/>
          </a:p>
          <a:p>
            <a:r>
              <a:rPr lang="en-US" sz="2400" dirty="0" smtClean="0"/>
              <a:t>Patient’s Self-Management Skills</a:t>
            </a:r>
          </a:p>
          <a:p>
            <a:endParaRPr lang="en-US" sz="2400" dirty="0" smtClean="0"/>
          </a:p>
          <a:p>
            <a:r>
              <a:rPr lang="en-US" sz="2400" dirty="0" smtClean="0"/>
              <a:t>Readiness Assessments </a:t>
            </a:r>
          </a:p>
          <a:p>
            <a:endParaRPr lang="en-US" sz="2400" dirty="0" smtClean="0"/>
          </a:p>
          <a:p>
            <a:r>
              <a:rPr lang="en-US" sz="2400" dirty="0" smtClean="0"/>
              <a:t>Patient / Family Preferences and Goals of Care</a:t>
            </a:r>
          </a:p>
          <a:p>
            <a:endParaRPr lang="en-US" sz="2400" dirty="0" smtClean="0"/>
          </a:p>
          <a:p>
            <a:r>
              <a:rPr lang="en-US" sz="2400" dirty="0" smtClean="0"/>
              <a:t>Transition Timeline</a:t>
            </a:r>
          </a:p>
          <a:p>
            <a:endParaRPr lang="en-US" sz="2400" dirty="0" smtClean="0"/>
          </a:p>
          <a:p>
            <a:r>
              <a:rPr lang="en-US" sz="2400" dirty="0" smtClean="0"/>
              <a:t>Labs, Imaging, and Other Interventions to be Done Prior to Transfer</a:t>
            </a:r>
          </a:p>
          <a:p>
            <a:endParaRPr lang="en-US" sz="2400" dirty="0" smtClean="0"/>
          </a:p>
          <a:p>
            <a:r>
              <a:rPr lang="en-US" sz="2400" dirty="0" smtClean="0"/>
              <a:t>Emergency Plans / Action Plans </a:t>
            </a:r>
          </a:p>
          <a:p>
            <a:endParaRPr lang="en-US" sz="2400" dirty="0" smtClean="0"/>
          </a:p>
          <a:p>
            <a:r>
              <a:rPr lang="en-US" sz="2400" dirty="0" smtClean="0"/>
              <a:t>Advanced Care Plans </a:t>
            </a:r>
          </a:p>
          <a:p>
            <a:endParaRPr lang="en-US" sz="2400" dirty="0" smtClean="0"/>
          </a:p>
          <a:p>
            <a:r>
              <a:rPr lang="en-US" sz="2400" dirty="0" smtClean="0"/>
              <a:t>Information about Guardianship / Medical Decision-Making </a:t>
            </a:r>
            <a:endParaRPr lang="en-US" sz="2400" dirty="0"/>
          </a:p>
        </p:txBody>
      </p:sp>
    </p:spTree>
    <p:extLst>
      <p:ext uri="{BB962C8B-B14F-4D97-AF65-F5344CB8AC3E}">
        <p14:creationId xmlns:p14="http://schemas.microsoft.com/office/powerpoint/2010/main" val="3389633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Transition </a:t>
            </a:r>
            <a:r>
              <a:rPr lang="en-US" dirty="0" smtClean="0"/>
              <a:t>Plan</a:t>
            </a:r>
            <a:endParaRPr lang="en-US" dirty="0"/>
          </a:p>
        </p:txBody>
      </p:sp>
      <p:pic>
        <p:nvPicPr>
          <p:cNvPr id="4" name="Picture 3"/>
          <p:cNvPicPr>
            <a:picLocks noChangeAspect="1"/>
          </p:cNvPicPr>
          <p:nvPr/>
        </p:nvPicPr>
        <p:blipFill rotWithShape="1">
          <a:blip r:embed="rId3"/>
          <a:srcRect t="4938" b="9801"/>
          <a:stretch/>
        </p:blipFill>
        <p:spPr>
          <a:xfrm>
            <a:off x="1873623" y="1327318"/>
            <a:ext cx="8444753" cy="5530682"/>
          </a:xfrm>
          <a:prstGeom prst="rect">
            <a:avLst/>
          </a:prstGeom>
        </p:spPr>
      </p:pic>
    </p:spTree>
    <p:extLst>
      <p:ext uri="{BB962C8B-B14F-4D97-AF65-F5344CB8AC3E}">
        <p14:creationId xmlns:p14="http://schemas.microsoft.com/office/powerpoint/2010/main" val="41192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Objectives</a:t>
            </a:r>
            <a:endParaRPr lang="en-US" dirty="0"/>
          </a:p>
        </p:txBody>
      </p:sp>
      <p:sp>
        <p:nvSpPr>
          <p:cNvPr id="3" name="Content Placeholder 2"/>
          <p:cNvSpPr>
            <a:spLocks noGrp="1"/>
          </p:cNvSpPr>
          <p:nvPr>
            <p:ph idx="1"/>
          </p:nvPr>
        </p:nvSpPr>
        <p:spPr>
          <a:xfrm>
            <a:off x="0" y="1825624"/>
            <a:ext cx="12192000" cy="5032375"/>
          </a:xfrm>
        </p:spPr>
        <p:txBody>
          <a:bodyPr>
            <a:normAutofit fontScale="77500" lnSpcReduction="20000"/>
          </a:bodyPr>
          <a:lstStyle/>
          <a:p>
            <a:pPr marL="0" indent="0">
              <a:lnSpc>
                <a:spcPct val="150000"/>
              </a:lnSpc>
              <a:buNone/>
            </a:pPr>
            <a:r>
              <a:rPr lang="en-US" sz="3200" dirty="0" smtClean="0"/>
              <a:t>By the end of this presentation, you’ll be able to…</a:t>
            </a:r>
          </a:p>
          <a:p>
            <a:pPr marL="0" indent="0">
              <a:lnSpc>
                <a:spcPct val="150000"/>
              </a:lnSpc>
              <a:buNone/>
            </a:pPr>
            <a:r>
              <a:rPr lang="en-US" sz="3200" dirty="0" smtClean="0"/>
              <a:t> </a:t>
            </a:r>
          </a:p>
          <a:p>
            <a:pPr marL="514350" indent="-514350">
              <a:lnSpc>
                <a:spcPct val="150000"/>
              </a:lnSpc>
              <a:buFont typeface="+mj-lt"/>
              <a:buAutoNum type="arabicPeriod"/>
            </a:pPr>
            <a:r>
              <a:rPr lang="en-US" sz="3200" dirty="0" smtClean="0"/>
              <a:t>Describe the process of transitioning from pediatric to adult healthcare services</a:t>
            </a:r>
          </a:p>
          <a:p>
            <a:pPr marL="514350" indent="-514350">
              <a:lnSpc>
                <a:spcPct val="150000"/>
              </a:lnSpc>
              <a:buFont typeface="+mj-lt"/>
              <a:buAutoNum type="arabicPeriod"/>
            </a:pPr>
            <a:endParaRPr lang="en-US" sz="3200" dirty="0" smtClean="0"/>
          </a:p>
          <a:p>
            <a:pPr marL="514350" indent="-514350">
              <a:lnSpc>
                <a:spcPct val="150000"/>
              </a:lnSpc>
              <a:buFont typeface="+mj-lt"/>
              <a:buAutoNum type="arabicPeriod"/>
            </a:pPr>
            <a:r>
              <a:rPr lang="en-US" sz="3200" dirty="0" smtClean="0"/>
              <a:t>List the components of a transition plan</a:t>
            </a:r>
          </a:p>
          <a:p>
            <a:pPr marL="514350" indent="-514350">
              <a:lnSpc>
                <a:spcPct val="150000"/>
              </a:lnSpc>
              <a:buFont typeface="+mj-lt"/>
              <a:buAutoNum type="arabicPeriod"/>
            </a:pPr>
            <a:endParaRPr lang="en-US" sz="3200" dirty="0" smtClean="0"/>
          </a:p>
          <a:p>
            <a:pPr marL="514350" indent="-514350">
              <a:lnSpc>
                <a:spcPct val="150000"/>
              </a:lnSpc>
              <a:buFont typeface="+mj-lt"/>
              <a:buAutoNum type="arabicPeriod"/>
            </a:pPr>
            <a:r>
              <a:rPr lang="en-US" sz="3200" dirty="0" smtClean="0"/>
              <a:t>Start a conversation about transition to adult care</a:t>
            </a:r>
            <a:endParaRPr lang="en-US" sz="3200" dirty="0"/>
          </a:p>
        </p:txBody>
      </p:sp>
    </p:spTree>
    <p:extLst>
      <p:ext uri="{BB962C8B-B14F-4D97-AF65-F5344CB8AC3E}">
        <p14:creationId xmlns:p14="http://schemas.microsoft.com/office/powerpoint/2010/main" val="4180338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Summary</a:t>
            </a:r>
            <a:endParaRPr lang="en-US" dirty="0"/>
          </a:p>
        </p:txBody>
      </p:sp>
      <p:pic>
        <p:nvPicPr>
          <p:cNvPr id="4" name="Picture 3"/>
          <p:cNvPicPr>
            <a:picLocks noChangeAspect="1"/>
          </p:cNvPicPr>
          <p:nvPr/>
        </p:nvPicPr>
        <p:blipFill rotWithShape="1">
          <a:blip r:embed="rId3"/>
          <a:srcRect t="3765" b="12000"/>
          <a:stretch/>
        </p:blipFill>
        <p:spPr>
          <a:xfrm>
            <a:off x="-1" y="0"/>
            <a:ext cx="6289139" cy="6858000"/>
          </a:xfrm>
          <a:prstGeom prst="rect">
            <a:avLst/>
          </a:prstGeom>
        </p:spPr>
      </p:pic>
    </p:spTree>
    <p:extLst>
      <p:ext uri="{BB962C8B-B14F-4D97-AF65-F5344CB8AC3E}">
        <p14:creationId xmlns:p14="http://schemas.microsoft.com/office/powerpoint/2010/main" val="809082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18" y="365125"/>
            <a:ext cx="8157882" cy="1325563"/>
          </a:xfrm>
        </p:spPr>
        <p:txBody>
          <a:bodyPr/>
          <a:lstStyle/>
          <a:p>
            <a:r>
              <a:rPr lang="en-US" dirty="0" smtClean="0"/>
              <a:t>What Should You Talk </a:t>
            </a:r>
            <a:r>
              <a:rPr lang="en-US" dirty="0" smtClean="0"/>
              <a:t>About? </a:t>
            </a:r>
            <a:endParaRPr lang="en-US" dirty="0"/>
          </a:p>
        </p:txBody>
      </p:sp>
      <p:sp>
        <p:nvSpPr>
          <p:cNvPr id="3" name="Content Placeholder 2"/>
          <p:cNvSpPr>
            <a:spLocks noGrp="1"/>
          </p:cNvSpPr>
          <p:nvPr>
            <p:ph idx="1"/>
          </p:nvPr>
        </p:nvSpPr>
        <p:spPr>
          <a:xfrm>
            <a:off x="0" y="1825624"/>
            <a:ext cx="12192000" cy="5032375"/>
          </a:xfrm>
        </p:spPr>
        <p:txBody>
          <a:bodyPr>
            <a:normAutofit fontScale="92500" lnSpcReduction="20000"/>
          </a:bodyPr>
          <a:lstStyle/>
          <a:p>
            <a:pPr>
              <a:lnSpc>
                <a:spcPct val="150000"/>
              </a:lnSpc>
            </a:pPr>
            <a:r>
              <a:rPr lang="en-US" sz="3200" dirty="0" smtClean="0"/>
              <a:t>The </a:t>
            </a:r>
            <a:r>
              <a:rPr lang="en-US" sz="3200" dirty="0" smtClean="0"/>
              <a:t>Youth’s </a:t>
            </a:r>
            <a:r>
              <a:rPr lang="en-US" sz="3200" dirty="0"/>
              <a:t>M</a:t>
            </a:r>
            <a:r>
              <a:rPr lang="en-US" sz="3200" dirty="0" smtClean="0"/>
              <a:t>edical Condition(s)</a:t>
            </a:r>
          </a:p>
          <a:p>
            <a:pPr>
              <a:lnSpc>
                <a:spcPct val="150000"/>
              </a:lnSpc>
            </a:pPr>
            <a:endParaRPr lang="en-US" sz="3200" dirty="0"/>
          </a:p>
          <a:p>
            <a:pPr>
              <a:lnSpc>
                <a:spcPct val="150000"/>
              </a:lnSpc>
            </a:pPr>
            <a:r>
              <a:rPr lang="en-US" sz="3200" dirty="0" smtClean="0"/>
              <a:t>Current Medications, Treatment Plans, and Side Effects  </a:t>
            </a:r>
          </a:p>
          <a:p>
            <a:pPr>
              <a:lnSpc>
                <a:spcPct val="150000"/>
              </a:lnSpc>
            </a:pPr>
            <a:endParaRPr lang="en-US" sz="3200" dirty="0"/>
          </a:p>
          <a:p>
            <a:pPr>
              <a:lnSpc>
                <a:spcPct val="150000"/>
              </a:lnSpc>
            </a:pPr>
            <a:r>
              <a:rPr lang="en-US" sz="3200" dirty="0" smtClean="0"/>
              <a:t>Troubling </a:t>
            </a:r>
            <a:r>
              <a:rPr lang="en-US" sz="3200" dirty="0" smtClean="0"/>
              <a:t>Symptoms </a:t>
            </a:r>
          </a:p>
          <a:p>
            <a:pPr>
              <a:lnSpc>
                <a:spcPct val="150000"/>
              </a:lnSpc>
            </a:pPr>
            <a:endParaRPr lang="en-US" sz="3200" dirty="0"/>
          </a:p>
          <a:p>
            <a:pPr>
              <a:lnSpc>
                <a:spcPct val="150000"/>
              </a:lnSpc>
            </a:pPr>
            <a:r>
              <a:rPr lang="en-US" sz="3200" dirty="0" smtClean="0"/>
              <a:t>Mental </a:t>
            </a:r>
            <a:r>
              <a:rPr lang="en-US" sz="3200" dirty="0"/>
              <a:t>Health and Wellness </a:t>
            </a:r>
          </a:p>
        </p:txBody>
      </p:sp>
    </p:spTree>
    <p:extLst>
      <p:ext uri="{BB962C8B-B14F-4D97-AF65-F5344CB8AC3E}">
        <p14:creationId xmlns:p14="http://schemas.microsoft.com/office/powerpoint/2010/main" val="3007693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Talking Topics, Continued</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200" dirty="0"/>
              <a:t>Puberty </a:t>
            </a:r>
          </a:p>
          <a:p>
            <a:pPr>
              <a:lnSpc>
                <a:spcPct val="150000"/>
              </a:lnSpc>
            </a:pPr>
            <a:endParaRPr lang="en-US" sz="3200" dirty="0"/>
          </a:p>
          <a:p>
            <a:pPr>
              <a:lnSpc>
                <a:spcPct val="150000"/>
              </a:lnSpc>
            </a:pPr>
            <a:r>
              <a:rPr lang="en-US" sz="3200" dirty="0"/>
              <a:t>Sexuality and Reproductive Issues</a:t>
            </a:r>
          </a:p>
          <a:p>
            <a:pPr>
              <a:lnSpc>
                <a:spcPct val="150000"/>
              </a:lnSpc>
            </a:pPr>
            <a:endParaRPr lang="en-US" sz="3200" dirty="0" smtClean="0"/>
          </a:p>
          <a:p>
            <a:pPr>
              <a:lnSpc>
                <a:spcPct val="150000"/>
              </a:lnSpc>
            </a:pPr>
            <a:r>
              <a:rPr lang="en-US" sz="3200" dirty="0" smtClean="0"/>
              <a:t>Genetic </a:t>
            </a:r>
            <a:r>
              <a:rPr lang="en-US" sz="3200" dirty="0"/>
              <a:t>Counseling </a:t>
            </a:r>
          </a:p>
        </p:txBody>
      </p:sp>
    </p:spTree>
    <p:extLst>
      <p:ext uri="{BB962C8B-B14F-4D97-AF65-F5344CB8AC3E}">
        <p14:creationId xmlns:p14="http://schemas.microsoft.com/office/powerpoint/2010/main" val="159588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t>Talking Topics, Continued</a:t>
            </a:r>
          </a:p>
        </p:txBody>
      </p:sp>
      <p:sp>
        <p:nvSpPr>
          <p:cNvPr id="3" name="Content Placeholder 2"/>
          <p:cNvSpPr>
            <a:spLocks noGrp="1"/>
          </p:cNvSpPr>
          <p:nvPr>
            <p:ph idx="1"/>
          </p:nvPr>
        </p:nvSpPr>
        <p:spPr>
          <a:xfrm>
            <a:off x="0" y="1825624"/>
            <a:ext cx="12192000" cy="5032375"/>
          </a:xfrm>
        </p:spPr>
        <p:txBody>
          <a:bodyPr numCol="2">
            <a:noAutofit/>
          </a:bodyPr>
          <a:lstStyle/>
          <a:p>
            <a:r>
              <a:rPr lang="en-US" sz="3200" dirty="0" smtClean="0"/>
              <a:t>Substance </a:t>
            </a:r>
            <a:r>
              <a:rPr lang="en-US" sz="3200" dirty="0"/>
              <a:t>Use </a:t>
            </a:r>
          </a:p>
          <a:p>
            <a:endParaRPr lang="en-US" sz="3200" dirty="0"/>
          </a:p>
          <a:p>
            <a:r>
              <a:rPr lang="en-US" sz="3200" dirty="0"/>
              <a:t>Driving </a:t>
            </a:r>
          </a:p>
          <a:p>
            <a:pPr marL="0" indent="0">
              <a:buNone/>
            </a:pPr>
            <a:endParaRPr lang="en-US" sz="3200" dirty="0"/>
          </a:p>
          <a:p>
            <a:r>
              <a:rPr lang="en-US" sz="3200" dirty="0"/>
              <a:t>Employment </a:t>
            </a:r>
          </a:p>
          <a:p>
            <a:endParaRPr lang="en-US" sz="3200" dirty="0"/>
          </a:p>
          <a:p>
            <a:r>
              <a:rPr lang="en-US" sz="3200" dirty="0" smtClean="0"/>
              <a:t>School</a:t>
            </a:r>
          </a:p>
          <a:p>
            <a:endParaRPr lang="en-US" sz="3200" dirty="0"/>
          </a:p>
          <a:p>
            <a:r>
              <a:rPr lang="en-US" sz="3200" dirty="0" smtClean="0"/>
              <a:t>Housing </a:t>
            </a:r>
          </a:p>
          <a:p>
            <a:endParaRPr lang="en-US" sz="3200" dirty="0"/>
          </a:p>
          <a:p>
            <a:r>
              <a:rPr lang="en-US" sz="3200" dirty="0" smtClean="0"/>
              <a:t>Medical Decision-Making</a:t>
            </a:r>
            <a:endParaRPr lang="en-US" sz="3200" dirty="0"/>
          </a:p>
        </p:txBody>
      </p:sp>
    </p:spTree>
    <p:extLst>
      <p:ext uri="{BB962C8B-B14F-4D97-AF65-F5344CB8AC3E}">
        <p14:creationId xmlns:p14="http://schemas.microsoft.com/office/powerpoint/2010/main" val="153846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654" y="365125"/>
            <a:ext cx="9513346" cy="1325563"/>
          </a:xfrm>
        </p:spPr>
        <p:txBody>
          <a:bodyPr/>
          <a:lstStyle/>
          <a:p>
            <a:r>
              <a:rPr lang="en-US" dirty="0" smtClean="0"/>
              <a:t>Guardianship</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000" dirty="0" smtClean="0"/>
              <a:t>A </a:t>
            </a:r>
            <a:r>
              <a:rPr lang="en-US" sz="3000" u="sng" dirty="0"/>
              <a:t>legal relationship </a:t>
            </a:r>
            <a:r>
              <a:rPr lang="en-US" sz="3000" dirty="0" smtClean="0"/>
              <a:t>where </a:t>
            </a:r>
            <a:r>
              <a:rPr lang="en-US" sz="3000" dirty="0"/>
              <a:t>one individual is given the </a:t>
            </a:r>
            <a:r>
              <a:rPr lang="en-US" sz="3000" u="sng" dirty="0" smtClean="0"/>
              <a:t>authority </a:t>
            </a:r>
            <a:r>
              <a:rPr lang="en-US" sz="3000" u="sng" dirty="0"/>
              <a:t>to make decisions</a:t>
            </a:r>
            <a:r>
              <a:rPr lang="en-US" sz="3000" dirty="0"/>
              <a:t> on behalf of another individual who is no longer able to </a:t>
            </a:r>
            <a:r>
              <a:rPr lang="en-US" sz="3000" dirty="0" smtClean="0"/>
              <a:t>make / </a:t>
            </a:r>
            <a:r>
              <a:rPr lang="en-US" sz="3000" dirty="0"/>
              <a:t>communicate decisions on their </a:t>
            </a:r>
            <a:r>
              <a:rPr lang="en-US" sz="3000" dirty="0" smtClean="0"/>
              <a:t>own</a:t>
            </a:r>
          </a:p>
          <a:p>
            <a:pPr>
              <a:lnSpc>
                <a:spcPct val="150000"/>
              </a:lnSpc>
            </a:pPr>
            <a:endParaRPr lang="en-US" sz="3200" dirty="0"/>
          </a:p>
          <a:p>
            <a:pPr>
              <a:lnSpc>
                <a:spcPct val="150000"/>
              </a:lnSpc>
            </a:pPr>
            <a:r>
              <a:rPr lang="en-US" sz="3200" dirty="0" smtClean="0"/>
              <a:t>Not every </a:t>
            </a:r>
            <a:r>
              <a:rPr lang="en-US" sz="3200" dirty="0" smtClean="0"/>
              <a:t>person </a:t>
            </a:r>
            <a:r>
              <a:rPr lang="en-US" sz="3200" dirty="0" smtClean="0"/>
              <a:t>with </a:t>
            </a:r>
            <a:r>
              <a:rPr lang="en-US" sz="3200" dirty="0" smtClean="0"/>
              <a:t>ID needs </a:t>
            </a:r>
            <a:r>
              <a:rPr lang="en-US" sz="3200" dirty="0" smtClean="0"/>
              <a:t>guardianship!</a:t>
            </a:r>
          </a:p>
        </p:txBody>
      </p:sp>
    </p:spTree>
    <p:extLst>
      <p:ext uri="{BB962C8B-B14F-4D97-AF65-F5344CB8AC3E}">
        <p14:creationId xmlns:p14="http://schemas.microsoft.com/office/powerpoint/2010/main" val="2494032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Types of Guardianship</a:t>
            </a:r>
            <a:endParaRPr lang="en-US" dirty="0"/>
          </a:p>
        </p:txBody>
      </p:sp>
      <p:sp>
        <p:nvSpPr>
          <p:cNvPr id="3" name="Content Placeholder 2"/>
          <p:cNvSpPr>
            <a:spLocks noGrp="1"/>
          </p:cNvSpPr>
          <p:nvPr>
            <p:ph idx="1"/>
          </p:nvPr>
        </p:nvSpPr>
        <p:spPr>
          <a:xfrm>
            <a:off x="0" y="1825624"/>
            <a:ext cx="12192000" cy="5032375"/>
          </a:xfrm>
        </p:spPr>
        <p:txBody>
          <a:bodyPr>
            <a:normAutofit/>
          </a:bodyPr>
          <a:lstStyle/>
          <a:p>
            <a:r>
              <a:rPr lang="en-US" sz="2800" dirty="0" smtClean="0"/>
              <a:t>Person</a:t>
            </a:r>
          </a:p>
          <a:p>
            <a:endParaRPr lang="en-US" sz="2800" dirty="0"/>
          </a:p>
          <a:p>
            <a:r>
              <a:rPr lang="en-US" sz="2800" dirty="0" smtClean="0"/>
              <a:t>Estate </a:t>
            </a:r>
            <a:endParaRPr lang="en-US" sz="2800" dirty="0" smtClean="0"/>
          </a:p>
          <a:p>
            <a:endParaRPr lang="en-US" sz="2800" dirty="0" smtClean="0"/>
          </a:p>
          <a:p>
            <a:r>
              <a:rPr lang="en-US" sz="2800" dirty="0" smtClean="0"/>
              <a:t>General </a:t>
            </a:r>
            <a:endParaRPr lang="en-US" sz="2800" dirty="0" smtClean="0"/>
          </a:p>
          <a:p>
            <a:endParaRPr lang="en-US" sz="2800" dirty="0"/>
          </a:p>
          <a:p>
            <a:r>
              <a:rPr lang="en-US" sz="2800" dirty="0" smtClean="0"/>
              <a:t>Limited </a:t>
            </a:r>
          </a:p>
          <a:p>
            <a:endParaRPr lang="en-US" sz="2800" dirty="0"/>
          </a:p>
          <a:p>
            <a:r>
              <a:rPr lang="en-US" sz="2800" dirty="0" smtClean="0"/>
              <a:t>Interim  </a:t>
            </a:r>
            <a:endParaRPr lang="en-US" sz="2800" dirty="0"/>
          </a:p>
        </p:txBody>
      </p:sp>
    </p:spTree>
    <p:extLst>
      <p:ext uri="{BB962C8B-B14F-4D97-AF65-F5344CB8AC3E}">
        <p14:creationId xmlns:p14="http://schemas.microsoft.com/office/powerpoint/2010/main" val="1734163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Guardianship Alternatives</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sz="2400" dirty="0" smtClean="0"/>
              <a:t>Informal </a:t>
            </a:r>
            <a:r>
              <a:rPr lang="en-US" sz="2400" dirty="0" smtClean="0"/>
              <a:t>Support </a:t>
            </a:r>
            <a:endParaRPr lang="en-US" sz="2400" dirty="0" smtClean="0"/>
          </a:p>
          <a:p>
            <a:endParaRPr lang="en-US" sz="2400" dirty="0" smtClean="0"/>
          </a:p>
          <a:p>
            <a:r>
              <a:rPr lang="en-US" sz="2400" dirty="0" smtClean="0"/>
              <a:t>Supported Decision-Making </a:t>
            </a:r>
          </a:p>
          <a:p>
            <a:endParaRPr lang="en-US" sz="2400" dirty="0" smtClean="0"/>
          </a:p>
          <a:p>
            <a:r>
              <a:rPr lang="en-US" sz="2400" dirty="0" smtClean="0"/>
              <a:t>Foster Care 18-21 </a:t>
            </a:r>
          </a:p>
          <a:p>
            <a:endParaRPr lang="en-US" sz="2400" dirty="0" smtClean="0"/>
          </a:p>
          <a:p>
            <a:r>
              <a:rPr lang="en-US" sz="2400" dirty="0" smtClean="0"/>
              <a:t>Special Bank Accounts </a:t>
            </a:r>
          </a:p>
          <a:p>
            <a:endParaRPr lang="en-US" sz="2400" dirty="0" smtClean="0"/>
          </a:p>
          <a:p>
            <a:r>
              <a:rPr lang="en-US" sz="2400" dirty="0" smtClean="0"/>
              <a:t>Living Trusts </a:t>
            </a:r>
          </a:p>
          <a:p>
            <a:endParaRPr lang="en-US" sz="2400" dirty="0" smtClean="0"/>
          </a:p>
          <a:p>
            <a:r>
              <a:rPr lang="en-US" sz="2400" dirty="0" smtClean="0"/>
              <a:t>Special Needs Trusts </a:t>
            </a:r>
          </a:p>
          <a:p>
            <a:endParaRPr lang="en-US" sz="2400" dirty="0" smtClean="0"/>
          </a:p>
          <a:p>
            <a:r>
              <a:rPr lang="en-US" sz="2400" dirty="0" smtClean="0"/>
              <a:t>Representative Payees</a:t>
            </a:r>
          </a:p>
          <a:p>
            <a:endParaRPr lang="en-US" sz="2400" dirty="0" smtClean="0"/>
          </a:p>
          <a:p>
            <a:r>
              <a:rPr lang="en-US" sz="2400" dirty="0" smtClean="0"/>
              <a:t>Power of Attorney </a:t>
            </a:r>
          </a:p>
          <a:p>
            <a:endParaRPr lang="en-US" sz="2400" dirty="0" smtClean="0"/>
          </a:p>
          <a:p>
            <a:r>
              <a:rPr lang="en-US" sz="2400" dirty="0" smtClean="0"/>
              <a:t>Healthcare Power of Attorney </a:t>
            </a:r>
          </a:p>
          <a:p>
            <a:endParaRPr lang="en-US" sz="2400" dirty="0" smtClean="0"/>
          </a:p>
          <a:p>
            <a:r>
              <a:rPr lang="en-US" sz="2400" dirty="0" smtClean="0"/>
              <a:t>Advance Directives </a:t>
            </a:r>
          </a:p>
          <a:p>
            <a:endParaRPr lang="en-US" sz="2400" dirty="0" smtClean="0"/>
          </a:p>
          <a:p>
            <a:r>
              <a:rPr lang="en-US" sz="2400" dirty="0" smtClean="0"/>
              <a:t>Living Wills </a:t>
            </a:r>
            <a:endParaRPr lang="en-US" sz="2400" dirty="0"/>
          </a:p>
        </p:txBody>
      </p:sp>
    </p:spTree>
    <p:extLst>
      <p:ext uri="{BB962C8B-B14F-4D97-AF65-F5344CB8AC3E}">
        <p14:creationId xmlns:p14="http://schemas.microsoft.com/office/powerpoint/2010/main" val="1589042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566" y="365125"/>
            <a:ext cx="8932433" cy="1325563"/>
          </a:xfrm>
        </p:spPr>
        <p:txBody>
          <a:bodyPr/>
          <a:lstStyle/>
          <a:p>
            <a:r>
              <a:rPr lang="en-US" dirty="0" smtClean="0"/>
              <a:t>Things to remember</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a:t>P</a:t>
            </a:r>
            <a:r>
              <a:rPr lang="en-US" sz="2800" dirty="0" smtClean="0"/>
              <a:t>atients with ID </a:t>
            </a:r>
            <a:r>
              <a:rPr lang="en-US" sz="2800" b="1" u="sng" dirty="0" smtClean="0"/>
              <a:t>should </a:t>
            </a:r>
            <a:r>
              <a:rPr lang="en-US" sz="2800" b="1" u="sng" dirty="0" smtClean="0"/>
              <a:t>not</a:t>
            </a:r>
            <a:r>
              <a:rPr lang="en-US" sz="2800" dirty="0" smtClean="0"/>
              <a:t> be </a:t>
            </a:r>
            <a:r>
              <a:rPr lang="en-US" sz="2800" dirty="0" smtClean="0"/>
              <a:t>excluded from transition planning!</a:t>
            </a:r>
          </a:p>
          <a:p>
            <a:pPr>
              <a:lnSpc>
                <a:spcPct val="150000"/>
              </a:lnSpc>
            </a:pPr>
            <a:endParaRPr lang="en-US" sz="2800" dirty="0" smtClean="0"/>
          </a:p>
          <a:p>
            <a:pPr>
              <a:lnSpc>
                <a:spcPct val="150000"/>
              </a:lnSpc>
            </a:pPr>
            <a:r>
              <a:rPr lang="en-US" sz="2800" dirty="0" smtClean="0"/>
              <a:t>Their goals and ideas should be included in the plan</a:t>
            </a:r>
          </a:p>
          <a:p>
            <a:pPr>
              <a:lnSpc>
                <a:spcPct val="150000"/>
              </a:lnSpc>
            </a:pPr>
            <a:endParaRPr lang="en-US" sz="2800" dirty="0" smtClean="0"/>
          </a:p>
          <a:p>
            <a:pPr>
              <a:lnSpc>
                <a:spcPct val="150000"/>
              </a:lnSpc>
            </a:pPr>
            <a:r>
              <a:rPr lang="en-US" sz="2800" dirty="0" smtClean="0"/>
              <a:t>Many patients with ID can develop health-management skills </a:t>
            </a:r>
            <a:endParaRPr lang="en-US" sz="2800" dirty="0"/>
          </a:p>
        </p:txBody>
      </p:sp>
    </p:spTree>
    <p:extLst>
      <p:ext uri="{BB962C8B-B14F-4D97-AF65-F5344CB8AC3E}">
        <p14:creationId xmlns:p14="http://schemas.microsoft.com/office/powerpoint/2010/main" val="248324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Adolescent Visits </a:t>
            </a:r>
            <a:endParaRPr lang="en-US" dirty="0"/>
          </a:p>
        </p:txBody>
      </p:sp>
      <p:sp>
        <p:nvSpPr>
          <p:cNvPr id="3" name="Content Placeholder 2"/>
          <p:cNvSpPr>
            <a:spLocks noGrp="1"/>
          </p:cNvSpPr>
          <p:nvPr>
            <p:ph idx="1"/>
          </p:nvPr>
        </p:nvSpPr>
        <p:spPr>
          <a:xfrm>
            <a:off x="0" y="1825624"/>
            <a:ext cx="12192000" cy="5032375"/>
          </a:xfrm>
        </p:spPr>
        <p:txBody>
          <a:bodyPr>
            <a:normAutofit fontScale="92500"/>
          </a:bodyPr>
          <a:lstStyle/>
          <a:p>
            <a:pPr>
              <a:lnSpc>
                <a:spcPct val="150000"/>
              </a:lnSpc>
            </a:pPr>
            <a:r>
              <a:rPr lang="en-US" sz="2800" dirty="0"/>
              <a:t>A</a:t>
            </a:r>
            <a:r>
              <a:rPr lang="en-US" sz="2800" dirty="0" smtClean="0"/>
              <a:t>dolescents should spend one-on-one time with their provider</a:t>
            </a:r>
          </a:p>
          <a:p>
            <a:pPr>
              <a:lnSpc>
                <a:spcPct val="150000"/>
              </a:lnSpc>
            </a:pPr>
            <a:endParaRPr lang="en-US" sz="2800" dirty="0"/>
          </a:p>
          <a:p>
            <a:pPr>
              <a:lnSpc>
                <a:spcPct val="150000"/>
              </a:lnSpc>
            </a:pPr>
            <a:r>
              <a:rPr lang="en-US" sz="2800" dirty="0"/>
              <a:t>E</a:t>
            </a:r>
            <a:r>
              <a:rPr lang="en-US" sz="2800" dirty="0" smtClean="0"/>
              <a:t>ncourages them to take </a:t>
            </a:r>
            <a:r>
              <a:rPr lang="en-US" sz="2800" dirty="0" smtClean="0"/>
              <a:t>responsibility</a:t>
            </a:r>
            <a:endParaRPr lang="en-US" sz="2800" dirty="0" smtClean="0"/>
          </a:p>
          <a:p>
            <a:pPr>
              <a:lnSpc>
                <a:spcPct val="150000"/>
              </a:lnSpc>
            </a:pPr>
            <a:endParaRPr lang="en-US" sz="2800" dirty="0"/>
          </a:p>
          <a:p>
            <a:pPr>
              <a:lnSpc>
                <a:spcPct val="150000"/>
              </a:lnSpc>
            </a:pPr>
            <a:r>
              <a:rPr lang="en-US" sz="2800" dirty="0"/>
              <a:t>A</a:t>
            </a:r>
            <a:r>
              <a:rPr lang="en-US" sz="2800" dirty="0" smtClean="0"/>
              <a:t>llows them to talk about sensitive topics</a:t>
            </a:r>
          </a:p>
          <a:p>
            <a:pPr>
              <a:lnSpc>
                <a:spcPct val="150000"/>
              </a:lnSpc>
            </a:pPr>
            <a:endParaRPr lang="en-US" sz="2800" dirty="0"/>
          </a:p>
          <a:p>
            <a:pPr>
              <a:lnSpc>
                <a:spcPct val="150000"/>
              </a:lnSpc>
            </a:pPr>
            <a:r>
              <a:rPr lang="en-US" sz="2800" dirty="0"/>
              <a:t>A</a:t>
            </a:r>
            <a:r>
              <a:rPr lang="en-US" sz="2800" dirty="0" smtClean="0"/>
              <a:t>llows providers to find out </a:t>
            </a:r>
            <a:r>
              <a:rPr lang="en-US" sz="2800" dirty="0" smtClean="0"/>
              <a:t>about goals </a:t>
            </a:r>
            <a:endParaRPr lang="en-US" sz="2800" dirty="0" smtClean="0"/>
          </a:p>
        </p:txBody>
      </p:sp>
    </p:spTree>
    <p:extLst>
      <p:ext uri="{BB962C8B-B14F-4D97-AF65-F5344CB8AC3E}">
        <p14:creationId xmlns:p14="http://schemas.microsoft.com/office/powerpoint/2010/main" val="182910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The Transfer</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smtClean="0"/>
              <a:t>Eventually, it will be time to </a:t>
            </a:r>
            <a:r>
              <a:rPr lang="en-US" sz="2800" dirty="0" smtClean="0"/>
              <a:t>transfer!</a:t>
            </a:r>
          </a:p>
          <a:p>
            <a:pPr>
              <a:lnSpc>
                <a:spcPct val="150000"/>
              </a:lnSpc>
            </a:pPr>
            <a:endParaRPr lang="en-US" sz="2800" dirty="0" smtClean="0"/>
          </a:p>
          <a:p>
            <a:pPr>
              <a:lnSpc>
                <a:spcPct val="150000"/>
              </a:lnSpc>
            </a:pPr>
            <a:r>
              <a:rPr lang="en-US" sz="2800" dirty="0" smtClean="0"/>
              <a:t>Gather documents </a:t>
            </a:r>
            <a:r>
              <a:rPr lang="en-US" sz="2800" dirty="0" smtClean="0"/>
              <a:t>and send them to the </a:t>
            </a:r>
            <a:r>
              <a:rPr lang="en-US" sz="2800" dirty="0" smtClean="0"/>
              <a:t>new provider</a:t>
            </a:r>
            <a:endParaRPr lang="en-US" sz="2800" dirty="0"/>
          </a:p>
          <a:p>
            <a:pPr>
              <a:lnSpc>
                <a:spcPct val="150000"/>
              </a:lnSpc>
            </a:pPr>
            <a:endParaRPr lang="en-US" sz="2800" dirty="0"/>
          </a:p>
          <a:p>
            <a:pPr>
              <a:lnSpc>
                <a:spcPct val="150000"/>
              </a:lnSpc>
            </a:pPr>
            <a:r>
              <a:rPr lang="en-US" sz="2800" dirty="0" smtClean="0"/>
              <a:t>The transfer is not the end of transition!</a:t>
            </a:r>
          </a:p>
          <a:p>
            <a:pPr lvl="1">
              <a:lnSpc>
                <a:spcPct val="150000"/>
              </a:lnSpc>
            </a:pPr>
            <a:r>
              <a:rPr lang="en-US" sz="2600" dirty="0" smtClean="0"/>
              <a:t>Patients need close monitoring as they adapt </a:t>
            </a:r>
          </a:p>
        </p:txBody>
      </p:sp>
    </p:spTree>
    <p:extLst>
      <p:ext uri="{BB962C8B-B14F-4D97-AF65-F5344CB8AC3E}">
        <p14:creationId xmlns:p14="http://schemas.microsoft.com/office/powerpoint/2010/main" val="114771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Transitioning to Adulthood</a:t>
            </a:r>
            <a:endParaRPr lang="en-US" dirty="0"/>
          </a:p>
        </p:txBody>
      </p:sp>
      <p:sp>
        <p:nvSpPr>
          <p:cNvPr id="3" name="Content Placeholder 2"/>
          <p:cNvSpPr>
            <a:spLocks noGrp="1"/>
          </p:cNvSpPr>
          <p:nvPr>
            <p:ph idx="1"/>
          </p:nvPr>
        </p:nvSpPr>
        <p:spPr>
          <a:xfrm>
            <a:off x="0" y="1825624"/>
            <a:ext cx="12192000" cy="5032375"/>
          </a:xfrm>
        </p:spPr>
        <p:txBody>
          <a:bodyPr>
            <a:normAutofit fontScale="92500" lnSpcReduction="20000"/>
          </a:bodyPr>
          <a:lstStyle/>
          <a:p>
            <a:pPr>
              <a:lnSpc>
                <a:spcPct val="150000"/>
              </a:lnSpc>
            </a:pPr>
            <a:r>
              <a:rPr lang="en-US" sz="2800" dirty="0" smtClean="0"/>
              <a:t>M</a:t>
            </a:r>
            <a:r>
              <a:rPr lang="en-US" sz="2800" dirty="0" smtClean="0"/>
              <a:t>oving </a:t>
            </a:r>
            <a:r>
              <a:rPr lang="en-US" sz="2800" dirty="0" smtClean="0"/>
              <a:t>from adolescence to </a:t>
            </a:r>
            <a:r>
              <a:rPr lang="en-US" sz="2800" dirty="0" smtClean="0"/>
              <a:t>adulthood affects every aspect </a:t>
            </a:r>
            <a:r>
              <a:rPr lang="en-US" sz="2800" dirty="0" smtClean="0"/>
              <a:t>of life</a:t>
            </a:r>
          </a:p>
          <a:p>
            <a:pPr lvl="1">
              <a:lnSpc>
                <a:spcPct val="150000"/>
              </a:lnSpc>
            </a:pPr>
            <a:r>
              <a:rPr lang="en-US" sz="2600" dirty="0" smtClean="0"/>
              <a:t>Home / Community </a:t>
            </a:r>
          </a:p>
          <a:p>
            <a:pPr lvl="1">
              <a:lnSpc>
                <a:spcPct val="150000"/>
              </a:lnSpc>
            </a:pPr>
            <a:r>
              <a:rPr lang="en-US" sz="2600" dirty="0" smtClean="0"/>
              <a:t>Educational System</a:t>
            </a:r>
          </a:p>
          <a:p>
            <a:pPr lvl="1">
              <a:lnSpc>
                <a:spcPct val="150000"/>
              </a:lnSpc>
            </a:pPr>
            <a:r>
              <a:rPr lang="en-US" sz="2600" dirty="0" smtClean="0"/>
              <a:t>Healthcare </a:t>
            </a:r>
            <a:r>
              <a:rPr lang="en-US" sz="2600" dirty="0"/>
              <a:t>S</a:t>
            </a:r>
            <a:r>
              <a:rPr lang="en-US" sz="2600" dirty="0" smtClean="0"/>
              <a:t>ystem </a:t>
            </a:r>
          </a:p>
          <a:p>
            <a:pPr>
              <a:lnSpc>
                <a:spcPct val="150000"/>
              </a:lnSpc>
            </a:pPr>
            <a:endParaRPr lang="en-US" sz="2800" dirty="0"/>
          </a:p>
          <a:p>
            <a:pPr>
              <a:lnSpc>
                <a:spcPct val="150000"/>
              </a:lnSpc>
            </a:pPr>
            <a:r>
              <a:rPr lang="en-US" sz="2800" dirty="0" smtClean="0"/>
              <a:t>This is a process, not a single event! </a:t>
            </a:r>
          </a:p>
          <a:p>
            <a:pPr>
              <a:lnSpc>
                <a:spcPct val="150000"/>
              </a:lnSpc>
            </a:pPr>
            <a:endParaRPr lang="en-US" sz="2800" dirty="0"/>
          </a:p>
          <a:p>
            <a:pPr>
              <a:lnSpc>
                <a:spcPct val="150000"/>
              </a:lnSpc>
            </a:pPr>
            <a:r>
              <a:rPr lang="en-US" sz="2800" dirty="0"/>
              <a:t>C</a:t>
            </a:r>
            <a:r>
              <a:rPr lang="en-US" sz="2800" dirty="0" smtClean="0"/>
              <a:t>an </a:t>
            </a:r>
            <a:r>
              <a:rPr lang="en-US" sz="2800" dirty="0" smtClean="0"/>
              <a:t>be complicated for children </a:t>
            </a:r>
            <a:r>
              <a:rPr lang="en-US" sz="2800" dirty="0" smtClean="0"/>
              <a:t>with </a:t>
            </a:r>
            <a:r>
              <a:rPr lang="en-US" sz="2800" dirty="0" smtClean="0"/>
              <a:t>special healthcare needs </a:t>
            </a:r>
            <a:endParaRPr lang="en-US" sz="2800" dirty="0"/>
          </a:p>
        </p:txBody>
      </p:sp>
    </p:spTree>
    <p:extLst>
      <p:ext uri="{BB962C8B-B14F-4D97-AF65-F5344CB8AC3E}">
        <p14:creationId xmlns:p14="http://schemas.microsoft.com/office/powerpoint/2010/main" val="23716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Letter </a:t>
            </a:r>
            <a:endParaRPr lang="en-US" dirty="0"/>
          </a:p>
        </p:txBody>
      </p:sp>
      <p:pic>
        <p:nvPicPr>
          <p:cNvPr id="4" name="Picture 3"/>
          <p:cNvPicPr>
            <a:picLocks noChangeAspect="1"/>
          </p:cNvPicPr>
          <p:nvPr/>
        </p:nvPicPr>
        <p:blipFill rotWithShape="1">
          <a:blip r:embed="rId3"/>
          <a:srcRect l="4427" t="4549" r="4207" b="25490"/>
          <a:stretch/>
        </p:blipFill>
        <p:spPr>
          <a:xfrm>
            <a:off x="-1" y="-11254"/>
            <a:ext cx="6992471" cy="6869254"/>
          </a:xfrm>
          <a:prstGeom prst="rect">
            <a:avLst/>
          </a:prstGeom>
        </p:spPr>
      </p:pic>
    </p:spTree>
    <p:extLst>
      <p:ext uri="{BB962C8B-B14F-4D97-AF65-F5344CB8AC3E}">
        <p14:creationId xmlns:p14="http://schemas.microsoft.com/office/powerpoint/2010/main" val="465636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Sample Care Plan</a:t>
            </a:r>
            <a:endParaRPr lang="en-US" dirty="0"/>
          </a:p>
        </p:txBody>
      </p:sp>
      <p:pic>
        <p:nvPicPr>
          <p:cNvPr id="4" name="Picture 3"/>
          <p:cNvPicPr>
            <a:picLocks noChangeAspect="1"/>
          </p:cNvPicPr>
          <p:nvPr/>
        </p:nvPicPr>
        <p:blipFill rotWithShape="1">
          <a:blip r:embed="rId3"/>
          <a:srcRect l="3106" t="5333" r="3157" b="13460"/>
          <a:stretch/>
        </p:blipFill>
        <p:spPr>
          <a:xfrm>
            <a:off x="0" y="1238929"/>
            <a:ext cx="8401722" cy="5619071"/>
          </a:xfrm>
          <a:prstGeom prst="rect">
            <a:avLst/>
          </a:prstGeom>
        </p:spPr>
      </p:pic>
    </p:spTree>
    <p:extLst>
      <p:ext uri="{BB962C8B-B14F-4D97-AF65-F5344CB8AC3E}">
        <p14:creationId xmlns:p14="http://schemas.microsoft.com/office/powerpoint/2010/main" val="2406392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365125"/>
            <a:ext cx="8717280" cy="1325563"/>
          </a:xfrm>
        </p:spPr>
        <p:txBody>
          <a:bodyPr/>
          <a:lstStyle/>
          <a:p>
            <a:r>
              <a:rPr lang="en-US" dirty="0" smtClean="0"/>
              <a:t>What If You Can’t Find an Adult Provider?</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200" dirty="0" smtClean="0"/>
              <a:t>Continue to search for an adult </a:t>
            </a:r>
            <a:r>
              <a:rPr lang="en-US" sz="3200" dirty="0" smtClean="0"/>
              <a:t>provider</a:t>
            </a:r>
            <a:endParaRPr lang="en-US" sz="3200" dirty="0" smtClean="0"/>
          </a:p>
          <a:p>
            <a:pPr>
              <a:lnSpc>
                <a:spcPct val="150000"/>
              </a:lnSpc>
            </a:pPr>
            <a:endParaRPr lang="en-US" sz="3200" dirty="0" smtClean="0"/>
          </a:p>
          <a:p>
            <a:pPr>
              <a:lnSpc>
                <a:spcPct val="150000"/>
              </a:lnSpc>
            </a:pPr>
            <a:r>
              <a:rPr lang="en-US" sz="3200" dirty="0" smtClean="0"/>
              <a:t>Pediatrics continues to care for the </a:t>
            </a:r>
            <a:r>
              <a:rPr lang="en-US" sz="3200" dirty="0" smtClean="0"/>
              <a:t>patient </a:t>
            </a:r>
            <a:endParaRPr lang="en-US" sz="3200" dirty="0"/>
          </a:p>
          <a:p>
            <a:pPr>
              <a:lnSpc>
                <a:spcPct val="150000"/>
              </a:lnSpc>
            </a:pPr>
            <a:endParaRPr lang="en-US" sz="3200" dirty="0" smtClean="0"/>
          </a:p>
          <a:p>
            <a:pPr>
              <a:lnSpc>
                <a:spcPct val="150000"/>
              </a:lnSpc>
            </a:pPr>
            <a:r>
              <a:rPr lang="en-US" sz="3200" dirty="0" smtClean="0"/>
              <a:t>Specialty providers may continue on as a </a:t>
            </a:r>
            <a:r>
              <a:rPr lang="en-US" sz="3200" dirty="0" smtClean="0"/>
              <a:t>consultant</a:t>
            </a:r>
            <a:endParaRPr lang="en-US" sz="3200" dirty="0" smtClean="0"/>
          </a:p>
        </p:txBody>
      </p:sp>
    </p:spTree>
    <p:extLst>
      <p:ext uri="{BB962C8B-B14F-4D97-AF65-F5344CB8AC3E}">
        <p14:creationId xmlns:p14="http://schemas.microsoft.com/office/powerpoint/2010/main" val="2370847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 y="138702"/>
            <a:ext cx="12192001" cy="1325563"/>
          </a:xfrm>
        </p:spPr>
        <p:txBody>
          <a:bodyPr/>
          <a:lstStyle/>
          <a:p>
            <a:r>
              <a:rPr lang="en-US" dirty="0" smtClean="0"/>
              <a:t>The Transition Process</a:t>
            </a:r>
            <a:endParaRPr lang="en-US" dirty="0"/>
          </a:p>
        </p:txBody>
      </p:sp>
      <p:sp>
        <p:nvSpPr>
          <p:cNvPr id="3" name="Content Placeholder 2"/>
          <p:cNvSpPr>
            <a:spLocks noGrp="1"/>
          </p:cNvSpPr>
          <p:nvPr>
            <p:ph idx="1"/>
          </p:nvPr>
        </p:nvSpPr>
        <p:spPr>
          <a:xfrm>
            <a:off x="-1" y="1825624"/>
            <a:ext cx="12192001" cy="5032375"/>
          </a:xfrm>
        </p:spPr>
        <p:txBody>
          <a:bodyPr/>
          <a:lstStyle/>
          <a:p>
            <a:endParaRPr lang="en-US" dirty="0"/>
          </a:p>
        </p:txBody>
      </p:sp>
      <p:pic>
        <p:nvPicPr>
          <p:cNvPr id="4" name="Picture 3"/>
          <p:cNvPicPr>
            <a:picLocks noChangeAspect="1"/>
          </p:cNvPicPr>
          <p:nvPr/>
        </p:nvPicPr>
        <p:blipFill>
          <a:blip r:embed="rId3"/>
          <a:stretch>
            <a:fillRect/>
          </a:stretch>
        </p:blipFill>
        <p:spPr>
          <a:xfrm>
            <a:off x="0" y="1393371"/>
            <a:ext cx="12200102" cy="5464629"/>
          </a:xfrm>
          <a:prstGeom prst="rect">
            <a:avLst/>
          </a:prstGeom>
        </p:spPr>
      </p:pic>
    </p:spTree>
    <p:extLst>
      <p:ext uri="{BB962C8B-B14F-4D97-AF65-F5344CB8AC3E}">
        <p14:creationId xmlns:p14="http://schemas.microsoft.com/office/powerpoint/2010/main" val="3743721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More Things to Remember </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200" dirty="0" smtClean="0"/>
              <a:t>Talk about transition </a:t>
            </a:r>
            <a:r>
              <a:rPr lang="en-US" sz="3200" u="sng" dirty="0" smtClean="0"/>
              <a:t>early</a:t>
            </a:r>
            <a:r>
              <a:rPr lang="en-US" sz="3200" dirty="0" smtClean="0"/>
              <a:t> and </a:t>
            </a:r>
            <a:r>
              <a:rPr lang="en-US" sz="3200" u="sng" dirty="0" smtClean="0"/>
              <a:t>yearly</a:t>
            </a:r>
            <a:r>
              <a:rPr lang="en-US" sz="3200" dirty="0" smtClean="0"/>
              <a:t>! </a:t>
            </a:r>
            <a:endParaRPr lang="en-US" sz="3200" dirty="0" smtClean="0"/>
          </a:p>
          <a:p>
            <a:pPr>
              <a:lnSpc>
                <a:spcPct val="150000"/>
              </a:lnSpc>
            </a:pPr>
            <a:endParaRPr lang="en-US" sz="3200" dirty="0"/>
          </a:p>
          <a:p>
            <a:pPr>
              <a:lnSpc>
                <a:spcPct val="150000"/>
              </a:lnSpc>
            </a:pPr>
            <a:r>
              <a:rPr lang="en-US" sz="3200" dirty="0"/>
              <a:t>A</a:t>
            </a:r>
            <a:r>
              <a:rPr lang="en-US" sz="3200" dirty="0" smtClean="0"/>
              <a:t>llow youth </a:t>
            </a:r>
            <a:r>
              <a:rPr lang="en-US" sz="3200" dirty="0" smtClean="0"/>
              <a:t>to start assuming some responsibility </a:t>
            </a:r>
            <a:r>
              <a:rPr lang="en-US" sz="3200" u="sng" dirty="0" smtClean="0"/>
              <a:t>early</a:t>
            </a:r>
          </a:p>
          <a:p>
            <a:pPr>
              <a:lnSpc>
                <a:spcPct val="150000"/>
              </a:lnSpc>
            </a:pPr>
            <a:endParaRPr lang="en-US" sz="3200" dirty="0"/>
          </a:p>
          <a:p>
            <a:pPr>
              <a:lnSpc>
                <a:spcPct val="150000"/>
              </a:lnSpc>
            </a:pPr>
            <a:r>
              <a:rPr lang="en-US" sz="3200" dirty="0" smtClean="0"/>
              <a:t>Start planning </a:t>
            </a:r>
            <a:r>
              <a:rPr lang="en-US" sz="3200" u="sng" dirty="0" smtClean="0"/>
              <a:t>early</a:t>
            </a:r>
            <a:r>
              <a:rPr lang="en-US" sz="3200" dirty="0" smtClean="0"/>
              <a:t>!</a:t>
            </a:r>
          </a:p>
        </p:txBody>
      </p:sp>
    </p:spTree>
    <p:extLst>
      <p:ext uri="{BB962C8B-B14F-4D97-AF65-F5344CB8AC3E}">
        <p14:creationId xmlns:p14="http://schemas.microsoft.com/office/powerpoint/2010/main" val="2147559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First Steps: Age 12 – 13 </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dirty="0" smtClean="0"/>
              <a:t>Provider To </a:t>
            </a:r>
            <a:r>
              <a:rPr lang="en-US" dirty="0"/>
              <a:t>D</a:t>
            </a:r>
            <a:r>
              <a:rPr lang="en-US" dirty="0" smtClean="0"/>
              <a:t>o </a:t>
            </a:r>
            <a:r>
              <a:rPr lang="en-US" dirty="0"/>
              <a:t>L</a:t>
            </a:r>
            <a:r>
              <a:rPr lang="en-US" dirty="0" smtClean="0"/>
              <a:t>ist:</a:t>
            </a:r>
          </a:p>
          <a:p>
            <a:pPr lvl="1"/>
            <a:r>
              <a:rPr lang="en-US" b="1" dirty="0" smtClean="0"/>
              <a:t>Start talking about transition</a:t>
            </a:r>
          </a:p>
          <a:p>
            <a:pPr lvl="1"/>
            <a:endParaRPr lang="en-US" dirty="0" smtClean="0"/>
          </a:p>
          <a:p>
            <a:pPr lvl="1"/>
            <a:r>
              <a:rPr lang="en-US" dirty="0" smtClean="0"/>
              <a:t>Provide a copy of </a:t>
            </a:r>
            <a:r>
              <a:rPr lang="en-US" dirty="0" smtClean="0"/>
              <a:t>the transition </a:t>
            </a:r>
            <a:r>
              <a:rPr lang="en-US" dirty="0" smtClean="0"/>
              <a:t>policy</a:t>
            </a:r>
          </a:p>
          <a:p>
            <a:pPr lvl="1"/>
            <a:endParaRPr lang="en-US" dirty="0" smtClean="0"/>
          </a:p>
          <a:p>
            <a:pPr lvl="1"/>
            <a:r>
              <a:rPr lang="en-US" dirty="0" smtClean="0"/>
              <a:t>Start developing the transition plan</a:t>
            </a:r>
          </a:p>
          <a:p>
            <a:pPr lvl="1"/>
            <a:endParaRPr lang="en-US" dirty="0" smtClean="0"/>
          </a:p>
          <a:p>
            <a:pPr lvl="1"/>
            <a:r>
              <a:rPr lang="en-US" dirty="0" smtClean="0"/>
              <a:t>Revise emergency / action plans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r>
              <a:rPr lang="en-US" dirty="0" smtClean="0"/>
              <a:t>Patient’s / Parent’s </a:t>
            </a:r>
            <a:r>
              <a:rPr lang="en-US" dirty="0"/>
              <a:t>T</a:t>
            </a:r>
            <a:r>
              <a:rPr lang="en-US" dirty="0" smtClean="0"/>
              <a:t>o </a:t>
            </a:r>
            <a:r>
              <a:rPr lang="en-US" dirty="0"/>
              <a:t>D</a:t>
            </a:r>
            <a:r>
              <a:rPr lang="en-US" dirty="0" smtClean="0"/>
              <a:t>o </a:t>
            </a:r>
            <a:r>
              <a:rPr lang="en-US" dirty="0"/>
              <a:t>L</a:t>
            </a:r>
            <a:r>
              <a:rPr lang="en-US" dirty="0" smtClean="0"/>
              <a:t>ist:</a:t>
            </a:r>
          </a:p>
          <a:p>
            <a:pPr lvl="1"/>
            <a:r>
              <a:rPr lang="en-US" b="1" dirty="0" smtClean="0"/>
              <a:t>Start </a:t>
            </a:r>
            <a:r>
              <a:rPr lang="en-US" b="1" dirty="0" smtClean="0"/>
              <a:t>talking </a:t>
            </a:r>
            <a:r>
              <a:rPr lang="en-US" b="1" dirty="0" smtClean="0"/>
              <a:t>about transition</a:t>
            </a:r>
          </a:p>
          <a:p>
            <a:pPr lvl="1"/>
            <a:endParaRPr lang="en-US" dirty="0" smtClean="0"/>
          </a:p>
          <a:p>
            <a:pPr lvl="1"/>
            <a:r>
              <a:rPr lang="en-US" dirty="0" smtClean="0"/>
              <a:t>Start letting the patient be responsible for 1 easy healthcare task</a:t>
            </a:r>
          </a:p>
          <a:p>
            <a:pPr lvl="1"/>
            <a:endParaRPr lang="en-US" dirty="0" smtClean="0"/>
          </a:p>
          <a:p>
            <a:pPr lvl="1"/>
            <a:r>
              <a:rPr lang="en-US" dirty="0" smtClean="0"/>
              <a:t>Start making goals of care </a:t>
            </a:r>
          </a:p>
          <a:p>
            <a:pPr lvl="1"/>
            <a:endParaRPr lang="en-US" dirty="0" smtClean="0"/>
          </a:p>
          <a:p>
            <a:pPr lvl="1"/>
            <a:r>
              <a:rPr lang="en-US" dirty="0" smtClean="0"/>
              <a:t>Start thinking about other aspects of transitioning to </a:t>
            </a:r>
            <a:r>
              <a:rPr lang="en-US" dirty="0" smtClean="0"/>
              <a:t>adulthood</a:t>
            </a:r>
            <a:endParaRPr lang="en-US" dirty="0" smtClean="0"/>
          </a:p>
        </p:txBody>
      </p:sp>
    </p:spTree>
    <p:extLst>
      <p:ext uri="{BB962C8B-B14F-4D97-AF65-F5344CB8AC3E}">
        <p14:creationId xmlns:p14="http://schemas.microsoft.com/office/powerpoint/2010/main" val="3481950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Talking Topics at </a:t>
            </a:r>
            <a:r>
              <a:rPr lang="en-US" dirty="0" smtClean="0"/>
              <a:t>12 – 13</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sz="3200" dirty="0" smtClean="0"/>
              <a:t>Transition </a:t>
            </a:r>
            <a:r>
              <a:rPr lang="en-US" sz="3200" dirty="0" smtClean="0"/>
              <a:t>Process</a:t>
            </a:r>
          </a:p>
          <a:p>
            <a:endParaRPr lang="en-US" sz="3200" dirty="0"/>
          </a:p>
          <a:p>
            <a:r>
              <a:rPr lang="en-US" sz="3200" dirty="0" smtClean="0"/>
              <a:t>Why Transition is Important </a:t>
            </a:r>
          </a:p>
          <a:p>
            <a:endParaRPr lang="en-US" sz="3200" dirty="0"/>
          </a:p>
          <a:p>
            <a:r>
              <a:rPr lang="en-US" sz="3200" dirty="0" smtClean="0"/>
              <a:t>Adolescent </a:t>
            </a:r>
            <a:r>
              <a:rPr lang="en-US" sz="3200" dirty="0" smtClean="0"/>
              <a:t>Exam </a:t>
            </a:r>
          </a:p>
          <a:p>
            <a:pPr marL="0" indent="0">
              <a:buNone/>
            </a:pPr>
            <a:endParaRPr lang="en-US" sz="3200" dirty="0"/>
          </a:p>
          <a:p>
            <a:r>
              <a:rPr lang="en-US" sz="3200" dirty="0" smtClean="0"/>
              <a:t>Youth</a:t>
            </a:r>
            <a:r>
              <a:rPr lang="en-US" sz="3200" dirty="0" smtClean="0"/>
              <a:t>’s </a:t>
            </a:r>
            <a:r>
              <a:rPr lang="en-US" sz="3200" dirty="0" smtClean="0"/>
              <a:t>Health (and What They Know About It)</a:t>
            </a:r>
          </a:p>
          <a:p>
            <a:pPr marL="0" indent="0">
              <a:buNone/>
            </a:pPr>
            <a:endParaRPr lang="en-US" sz="3200" dirty="0"/>
          </a:p>
          <a:p>
            <a:r>
              <a:rPr lang="en-US" sz="3200" dirty="0" smtClean="0"/>
              <a:t>Self-Advocacy </a:t>
            </a:r>
            <a:r>
              <a:rPr lang="en-US" sz="3200" dirty="0" smtClean="0"/>
              <a:t>Skills</a:t>
            </a:r>
          </a:p>
          <a:p>
            <a:endParaRPr lang="en-US" sz="3200" dirty="0"/>
          </a:p>
          <a:p>
            <a:r>
              <a:rPr lang="en-US" sz="3200" dirty="0" smtClean="0"/>
              <a:t>Getting Ready for High School </a:t>
            </a:r>
            <a:endParaRPr lang="en-US" sz="3200" dirty="0"/>
          </a:p>
          <a:p>
            <a:endParaRPr lang="en-US" sz="3200" dirty="0" smtClean="0"/>
          </a:p>
          <a:p>
            <a:r>
              <a:rPr lang="en-US" sz="3200" dirty="0" smtClean="0"/>
              <a:t>Special </a:t>
            </a:r>
            <a:r>
              <a:rPr lang="en-US" sz="3200" dirty="0" smtClean="0"/>
              <a:t>Education </a:t>
            </a:r>
            <a:r>
              <a:rPr lang="en-US" sz="3200" dirty="0" smtClean="0"/>
              <a:t>Issues</a:t>
            </a:r>
            <a:endParaRPr lang="en-US" sz="3200" dirty="0" smtClean="0"/>
          </a:p>
          <a:p>
            <a:endParaRPr lang="en-US" sz="3200" dirty="0"/>
          </a:p>
          <a:p>
            <a:r>
              <a:rPr lang="en-US" sz="3200" dirty="0" smtClean="0"/>
              <a:t>Puberty </a:t>
            </a:r>
            <a:endParaRPr lang="en-US" sz="3200" dirty="0"/>
          </a:p>
        </p:txBody>
      </p:sp>
    </p:spTree>
    <p:extLst>
      <p:ext uri="{BB962C8B-B14F-4D97-AF65-F5344CB8AC3E}">
        <p14:creationId xmlns:p14="http://schemas.microsoft.com/office/powerpoint/2010/main" val="3648396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To Do at 14 </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dirty="0" smtClean="0"/>
              <a:t>Provider</a:t>
            </a:r>
          </a:p>
          <a:p>
            <a:pPr lvl="1"/>
            <a:r>
              <a:rPr lang="en-US" dirty="0" smtClean="0"/>
              <a:t>Ask </a:t>
            </a:r>
            <a:r>
              <a:rPr lang="en-US" dirty="0" smtClean="0"/>
              <a:t>about </a:t>
            </a:r>
            <a:r>
              <a:rPr lang="en-US" dirty="0" smtClean="0"/>
              <a:t>guardianship</a:t>
            </a:r>
          </a:p>
          <a:p>
            <a:pPr lvl="1"/>
            <a:endParaRPr lang="en-US" dirty="0" smtClean="0"/>
          </a:p>
          <a:p>
            <a:pPr lvl="1"/>
            <a:r>
              <a:rPr lang="en-US" dirty="0" smtClean="0"/>
              <a:t>Ask </a:t>
            </a:r>
            <a:r>
              <a:rPr lang="en-US" dirty="0" smtClean="0"/>
              <a:t>about </a:t>
            </a:r>
            <a:r>
              <a:rPr lang="en-US" dirty="0" smtClean="0"/>
              <a:t>post-high school plans </a:t>
            </a:r>
          </a:p>
          <a:p>
            <a:pPr lvl="1"/>
            <a:endParaRPr lang="en-US" dirty="0" smtClean="0"/>
          </a:p>
          <a:p>
            <a:pPr lvl="1"/>
            <a:r>
              <a:rPr lang="en-US" dirty="0" smtClean="0"/>
              <a:t>Review and revise the transition plan</a:t>
            </a:r>
          </a:p>
          <a:p>
            <a:pPr lvl="1"/>
            <a:endParaRPr lang="en-US" dirty="0" smtClean="0"/>
          </a:p>
          <a:p>
            <a:pPr lvl="1"/>
            <a:r>
              <a:rPr lang="en-US" dirty="0" smtClean="0"/>
              <a:t>Give first readiness assessments </a:t>
            </a:r>
          </a:p>
          <a:p>
            <a:pPr lvl="1"/>
            <a:endParaRPr lang="en-US" dirty="0" smtClean="0"/>
          </a:p>
          <a:p>
            <a:pPr lvl="1"/>
            <a:r>
              <a:rPr lang="en-US" dirty="0" smtClean="0"/>
              <a:t>Update emergency plans </a:t>
            </a:r>
          </a:p>
          <a:p>
            <a:endParaRPr lang="en-US" dirty="0" smtClean="0"/>
          </a:p>
          <a:p>
            <a:endParaRPr lang="en-US" dirty="0"/>
          </a:p>
          <a:p>
            <a:endParaRPr lang="en-US" dirty="0"/>
          </a:p>
          <a:p>
            <a:r>
              <a:rPr lang="en-US" dirty="0" smtClean="0"/>
              <a:t>Patient / Parents</a:t>
            </a:r>
          </a:p>
          <a:p>
            <a:pPr lvl="1"/>
            <a:r>
              <a:rPr lang="en-US" dirty="0" smtClean="0"/>
              <a:t>Look into guardianship and alternatives </a:t>
            </a:r>
          </a:p>
          <a:p>
            <a:pPr lvl="1"/>
            <a:endParaRPr lang="en-US" dirty="0" smtClean="0"/>
          </a:p>
          <a:p>
            <a:pPr lvl="1"/>
            <a:r>
              <a:rPr lang="en-US" dirty="0" smtClean="0"/>
              <a:t>Ask for psychological testing </a:t>
            </a:r>
          </a:p>
          <a:p>
            <a:pPr lvl="1"/>
            <a:endParaRPr lang="en-US" dirty="0" smtClean="0"/>
          </a:p>
          <a:p>
            <a:pPr lvl="1"/>
            <a:r>
              <a:rPr lang="en-US" dirty="0" smtClean="0"/>
              <a:t>Get ready for driving early</a:t>
            </a:r>
          </a:p>
          <a:p>
            <a:pPr lvl="1"/>
            <a:endParaRPr lang="en-US" dirty="0" smtClean="0"/>
          </a:p>
          <a:p>
            <a:pPr lvl="1"/>
            <a:r>
              <a:rPr lang="en-US" dirty="0" smtClean="0"/>
              <a:t>Allow the patient to take on more responsibilities </a:t>
            </a:r>
          </a:p>
          <a:p>
            <a:pPr lvl="1"/>
            <a:endParaRPr lang="en-US" dirty="0"/>
          </a:p>
          <a:p>
            <a:pPr lvl="1"/>
            <a:r>
              <a:rPr lang="en-US" dirty="0" smtClean="0"/>
              <a:t>Start thinking about their new </a:t>
            </a:r>
            <a:r>
              <a:rPr lang="en-US" dirty="0" smtClean="0"/>
              <a:t>roles</a:t>
            </a:r>
            <a:endParaRPr lang="en-US" dirty="0"/>
          </a:p>
        </p:txBody>
      </p:sp>
    </p:spTree>
    <p:extLst>
      <p:ext uri="{BB962C8B-B14F-4D97-AF65-F5344CB8AC3E}">
        <p14:creationId xmlns:p14="http://schemas.microsoft.com/office/powerpoint/2010/main" val="1234400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Talking topics </a:t>
            </a:r>
            <a:r>
              <a:rPr lang="en-US" dirty="0"/>
              <a:t>at </a:t>
            </a:r>
            <a:r>
              <a:rPr lang="en-US" dirty="0" smtClean="0"/>
              <a:t>14</a:t>
            </a:r>
            <a:endParaRPr lang="en-US" dirty="0"/>
          </a:p>
        </p:txBody>
      </p:sp>
      <p:sp>
        <p:nvSpPr>
          <p:cNvPr id="3" name="Content Placeholder 2"/>
          <p:cNvSpPr>
            <a:spLocks noGrp="1"/>
          </p:cNvSpPr>
          <p:nvPr>
            <p:ph idx="1"/>
          </p:nvPr>
        </p:nvSpPr>
        <p:spPr>
          <a:xfrm>
            <a:off x="0" y="1825624"/>
            <a:ext cx="12192000" cy="5032375"/>
          </a:xfrm>
        </p:spPr>
        <p:txBody>
          <a:bodyPr>
            <a:normAutofit/>
          </a:bodyPr>
          <a:lstStyle/>
          <a:p>
            <a:r>
              <a:rPr lang="en-US" sz="3200" dirty="0" smtClean="0"/>
              <a:t>Puberty</a:t>
            </a:r>
          </a:p>
          <a:p>
            <a:endParaRPr lang="en-US" sz="3200" dirty="0"/>
          </a:p>
          <a:p>
            <a:r>
              <a:rPr lang="en-US" sz="3200" dirty="0" smtClean="0"/>
              <a:t>Healthy Relationships </a:t>
            </a:r>
          </a:p>
          <a:p>
            <a:endParaRPr lang="en-US" sz="3200" dirty="0"/>
          </a:p>
          <a:p>
            <a:r>
              <a:rPr lang="en-US" sz="3200" dirty="0" smtClean="0"/>
              <a:t>Legal Issues and Guardianship</a:t>
            </a:r>
          </a:p>
          <a:p>
            <a:endParaRPr lang="en-US" sz="3200" dirty="0"/>
          </a:p>
          <a:p>
            <a:r>
              <a:rPr lang="en-US" sz="3200" dirty="0" smtClean="0"/>
              <a:t>Life After High School </a:t>
            </a:r>
            <a:endParaRPr lang="en-US" sz="3200" dirty="0"/>
          </a:p>
        </p:txBody>
      </p:sp>
    </p:spTree>
    <p:extLst>
      <p:ext uri="{BB962C8B-B14F-4D97-AF65-F5344CB8AC3E}">
        <p14:creationId xmlns:p14="http://schemas.microsoft.com/office/powerpoint/2010/main" val="2436712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To Do at 15 – 17  </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dirty="0" smtClean="0"/>
              <a:t>Providers </a:t>
            </a:r>
          </a:p>
          <a:p>
            <a:pPr lvl="1"/>
            <a:r>
              <a:rPr lang="en-US" dirty="0" smtClean="0"/>
              <a:t>Identify an appropriate adult provider </a:t>
            </a:r>
          </a:p>
          <a:p>
            <a:pPr lvl="1"/>
            <a:endParaRPr lang="en-US" dirty="0" smtClean="0"/>
          </a:p>
          <a:p>
            <a:pPr lvl="1"/>
            <a:r>
              <a:rPr lang="en-US" dirty="0" smtClean="0"/>
              <a:t>Review </a:t>
            </a:r>
            <a:r>
              <a:rPr lang="en-US" dirty="0"/>
              <a:t>and revise the transition </a:t>
            </a:r>
            <a:r>
              <a:rPr lang="en-US" dirty="0" smtClean="0"/>
              <a:t>plan</a:t>
            </a:r>
            <a:endParaRPr lang="en-US" dirty="0"/>
          </a:p>
          <a:p>
            <a:pPr lvl="1"/>
            <a:endParaRPr lang="en-US" dirty="0" smtClean="0"/>
          </a:p>
          <a:p>
            <a:pPr lvl="1"/>
            <a:r>
              <a:rPr lang="en-US" dirty="0" smtClean="0"/>
              <a:t>Repeat </a:t>
            </a:r>
            <a:r>
              <a:rPr lang="en-US" dirty="0"/>
              <a:t>readiness assessments </a:t>
            </a:r>
          </a:p>
          <a:p>
            <a:pPr lvl="1"/>
            <a:endParaRPr lang="en-US" dirty="0" smtClean="0"/>
          </a:p>
          <a:p>
            <a:pPr lvl="1"/>
            <a:r>
              <a:rPr lang="en-US" dirty="0" smtClean="0"/>
              <a:t>Update </a:t>
            </a:r>
            <a:r>
              <a:rPr lang="en-US" dirty="0"/>
              <a:t>emergency plans </a:t>
            </a:r>
            <a:endParaRPr lang="en-US" dirty="0" smtClean="0"/>
          </a:p>
          <a:p>
            <a:pPr lvl="1"/>
            <a:endParaRPr lang="en-US" dirty="0" smtClean="0"/>
          </a:p>
          <a:p>
            <a:pPr lvl="1"/>
            <a:r>
              <a:rPr lang="en-US" dirty="0" smtClean="0"/>
              <a:t>Develop the transition packet </a:t>
            </a:r>
          </a:p>
          <a:p>
            <a:pPr lvl="1"/>
            <a:endParaRPr lang="en-US" dirty="0" smtClean="0"/>
          </a:p>
          <a:p>
            <a:pPr lvl="1"/>
            <a:r>
              <a:rPr lang="en-US" dirty="0" smtClean="0"/>
              <a:t>Start coordinating the transfer</a:t>
            </a:r>
            <a:endParaRPr lang="en-US" dirty="0"/>
          </a:p>
          <a:p>
            <a:endParaRPr lang="en-US" dirty="0" smtClean="0"/>
          </a:p>
          <a:p>
            <a:endParaRPr lang="en-US" dirty="0" smtClean="0"/>
          </a:p>
          <a:p>
            <a:r>
              <a:rPr lang="en-US" dirty="0" smtClean="0"/>
              <a:t>Patient / Parent</a:t>
            </a:r>
          </a:p>
          <a:p>
            <a:pPr lvl="1"/>
            <a:r>
              <a:rPr lang="en-US" dirty="0" smtClean="0"/>
              <a:t>Look into adult providers </a:t>
            </a:r>
          </a:p>
          <a:p>
            <a:pPr lvl="1"/>
            <a:endParaRPr lang="en-US" dirty="0" smtClean="0"/>
          </a:p>
          <a:p>
            <a:pPr lvl="1"/>
            <a:r>
              <a:rPr lang="en-US" dirty="0" smtClean="0"/>
              <a:t>Gather the patient’s health records </a:t>
            </a:r>
          </a:p>
          <a:p>
            <a:pPr lvl="1"/>
            <a:endParaRPr lang="en-US" dirty="0" smtClean="0"/>
          </a:p>
          <a:p>
            <a:pPr lvl="1"/>
            <a:r>
              <a:rPr lang="en-US" dirty="0" smtClean="0"/>
              <a:t>Continue working on post-high school plans </a:t>
            </a:r>
          </a:p>
          <a:p>
            <a:pPr lvl="1"/>
            <a:endParaRPr lang="en-US" dirty="0" smtClean="0"/>
          </a:p>
          <a:p>
            <a:pPr lvl="1"/>
            <a:r>
              <a:rPr lang="en-US" dirty="0" smtClean="0"/>
              <a:t>Allow the patient to take on more responsibility </a:t>
            </a:r>
          </a:p>
          <a:p>
            <a:endParaRPr lang="en-US" dirty="0"/>
          </a:p>
        </p:txBody>
      </p:sp>
    </p:spTree>
    <p:extLst>
      <p:ext uri="{BB962C8B-B14F-4D97-AF65-F5344CB8AC3E}">
        <p14:creationId xmlns:p14="http://schemas.microsoft.com/office/powerpoint/2010/main" val="89869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What is Healthcare Transition?</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200000"/>
              </a:lnSpc>
            </a:pPr>
            <a:r>
              <a:rPr lang="en-US" sz="3600" dirty="0" smtClean="0"/>
              <a:t>“The </a:t>
            </a:r>
            <a:r>
              <a:rPr lang="en-US" sz="3600" dirty="0"/>
              <a:t>planned movement of adolescents and young adults with chronic physical and medical conditions from a child-centered to an adult-oriented health care </a:t>
            </a:r>
            <a:r>
              <a:rPr lang="en-US" sz="3600" dirty="0" smtClean="0"/>
              <a:t>system”</a:t>
            </a:r>
            <a:endParaRPr lang="en-US" sz="3600" dirty="0"/>
          </a:p>
        </p:txBody>
      </p:sp>
    </p:spTree>
    <p:extLst>
      <p:ext uri="{BB962C8B-B14F-4D97-AF65-F5344CB8AC3E}">
        <p14:creationId xmlns:p14="http://schemas.microsoft.com/office/powerpoint/2010/main" val="3698455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Talking topics </a:t>
            </a:r>
            <a:r>
              <a:rPr lang="en-US" dirty="0" smtClean="0"/>
              <a:t>at 15 – 17 </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r>
              <a:rPr lang="en-US" sz="3200" dirty="0"/>
              <a:t>Healthy Relationships </a:t>
            </a:r>
          </a:p>
          <a:p>
            <a:endParaRPr lang="en-US" sz="3200" dirty="0"/>
          </a:p>
          <a:p>
            <a:r>
              <a:rPr lang="en-US" sz="3200" dirty="0"/>
              <a:t>Legal </a:t>
            </a:r>
            <a:r>
              <a:rPr lang="en-US" sz="3200" dirty="0" smtClean="0"/>
              <a:t>Issues</a:t>
            </a:r>
          </a:p>
          <a:p>
            <a:endParaRPr lang="en-US" sz="3200" dirty="0"/>
          </a:p>
          <a:p>
            <a:r>
              <a:rPr lang="en-US" sz="3200" dirty="0" smtClean="0"/>
              <a:t>Guardianship</a:t>
            </a:r>
            <a:endParaRPr lang="en-US" sz="3200" dirty="0"/>
          </a:p>
          <a:p>
            <a:endParaRPr lang="en-US" sz="3200" dirty="0"/>
          </a:p>
          <a:p>
            <a:r>
              <a:rPr lang="en-US" sz="3200" dirty="0"/>
              <a:t>Life After High School </a:t>
            </a:r>
          </a:p>
          <a:p>
            <a:endParaRPr lang="en-US" sz="3200" dirty="0" smtClean="0"/>
          </a:p>
          <a:p>
            <a:r>
              <a:rPr lang="en-US" sz="3200" dirty="0"/>
              <a:t>Emergency plans </a:t>
            </a:r>
          </a:p>
          <a:p>
            <a:endParaRPr lang="en-US" sz="3200" dirty="0"/>
          </a:p>
          <a:p>
            <a:r>
              <a:rPr lang="en-US" sz="3200" dirty="0"/>
              <a:t>Advanced directives / medical power of attorney / living wills </a:t>
            </a:r>
          </a:p>
        </p:txBody>
      </p:sp>
    </p:spTree>
    <p:extLst>
      <p:ext uri="{BB962C8B-B14F-4D97-AF65-F5344CB8AC3E}">
        <p14:creationId xmlns:p14="http://schemas.microsoft.com/office/powerpoint/2010/main" val="2966608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Ages 18 and Up</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60000"/>
              </a:lnSpc>
            </a:pPr>
            <a:r>
              <a:rPr lang="en-US" sz="2800" dirty="0" smtClean="0"/>
              <a:t>Transitioning starts </a:t>
            </a:r>
          </a:p>
          <a:p>
            <a:pPr>
              <a:lnSpc>
                <a:spcPct val="160000"/>
              </a:lnSpc>
            </a:pPr>
            <a:endParaRPr lang="en-US" sz="2800" dirty="0"/>
          </a:p>
          <a:p>
            <a:pPr>
              <a:lnSpc>
                <a:spcPct val="160000"/>
              </a:lnSpc>
            </a:pPr>
            <a:r>
              <a:rPr lang="en-US" sz="2800" dirty="0" smtClean="0"/>
              <a:t>Providers </a:t>
            </a:r>
            <a:r>
              <a:rPr lang="en-US" sz="2800" dirty="0" smtClean="0"/>
              <a:t>communicate </a:t>
            </a:r>
            <a:r>
              <a:rPr lang="en-US" sz="2800" dirty="0" smtClean="0"/>
              <a:t>before and after transfer</a:t>
            </a:r>
          </a:p>
          <a:p>
            <a:pPr>
              <a:lnSpc>
                <a:spcPct val="160000"/>
              </a:lnSpc>
            </a:pPr>
            <a:endParaRPr lang="en-US" sz="2800" dirty="0"/>
          </a:p>
          <a:p>
            <a:pPr>
              <a:lnSpc>
                <a:spcPct val="160000"/>
              </a:lnSpc>
            </a:pPr>
            <a:r>
              <a:rPr lang="en-US" sz="2800" dirty="0" smtClean="0"/>
              <a:t>The </a:t>
            </a:r>
            <a:r>
              <a:rPr lang="en-US" sz="2800" dirty="0" smtClean="0"/>
              <a:t>youth </a:t>
            </a:r>
            <a:r>
              <a:rPr lang="en-US" sz="2800" dirty="0" smtClean="0"/>
              <a:t>may </a:t>
            </a:r>
            <a:r>
              <a:rPr lang="en-US" sz="2800" dirty="0" smtClean="0"/>
              <a:t>want </a:t>
            </a:r>
            <a:r>
              <a:rPr lang="en-US" sz="2800" dirty="0" smtClean="0"/>
              <a:t>a final </a:t>
            </a:r>
            <a:r>
              <a:rPr lang="en-US" sz="2800" dirty="0" smtClean="0"/>
              <a:t>visit with their pediatric provider</a:t>
            </a:r>
            <a:endParaRPr lang="en-US" sz="2800" dirty="0"/>
          </a:p>
        </p:txBody>
      </p:sp>
    </p:spTree>
    <p:extLst>
      <p:ext uri="{BB962C8B-B14F-4D97-AF65-F5344CB8AC3E}">
        <p14:creationId xmlns:p14="http://schemas.microsoft.com/office/powerpoint/2010/main" val="642797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Case Study</a:t>
            </a:r>
            <a:endParaRPr lang="en-US" dirty="0"/>
          </a:p>
        </p:txBody>
      </p:sp>
      <p:sp>
        <p:nvSpPr>
          <p:cNvPr id="3" name="Content Placeholder 2"/>
          <p:cNvSpPr>
            <a:spLocks noGrp="1"/>
          </p:cNvSpPr>
          <p:nvPr>
            <p:ph idx="1"/>
          </p:nvPr>
        </p:nvSpPr>
        <p:spPr>
          <a:xfrm>
            <a:off x="0" y="1825624"/>
            <a:ext cx="12192000" cy="5032375"/>
          </a:xfrm>
        </p:spPr>
        <p:txBody>
          <a:bodyPr>
            <a:normAutofit fontScale="92500" lnSpcReduction="20000"/>
          </a:bodyPr>
          <a:lstStyle/>
          <a:p>
            <a:pPr>
              <a:lnSpc>
                <a:spcPct val="150000"/>
              </a:lnSpc>
            </a:pPr>
            <a:r>
              <a:rPr lang="en-US" dirty="0" smtClean="0"/>
              <a:t>Emmie is a 13 year old girl with tuberous </a:t>
            </a:r>
            <a:r>
              <a:rPr lang="en-US" dirty="0"/>
              <a:t>s</a:t>
            </a:r>
            <a:r>
              <a:rPr lang="en-US" dirty="0" smtClean="0"/>
              <a:t>clerosis, drug-resistant epilepsy, and autism spectrum disorder with intellectual </a:t>
            </a:r>
            <a:r>
              <a:rPr lang="en-US" dirty="0" smtClean="0"/>
              <a:t>disability</a:t>
            </a:r>
          </a:p>
          <a:p>
            <a:pPr>
              <a:lnSpc>
                <a:spcPct val="150000"/>
              </a:lnSpc>
            </a:pPr>
            <a:endParaRPr lang="en-US" dirty="0"/>
          </a:p>
          <a:p>
            <a:pPr>
              <a:lnSpc>
                <a:spcPct val="150000"/>
              </a:lnSpc>
            </a:pPr>
            <a:r>
              <a:rPr lang="en-US" dirty="0" smtClean="0"/>
              <a:t>Emmie’s healthcare providers: primary care, </a:t>
            </a:r>
            <a:r>
              <a:rPr lang="en-US" dirty="0" smtClean="0"/>
              <a:t>neurologist</a:t>
            </a:r>
            <a:r>
              <a:rPr lang="en-US" dirty="0"/>
              <a:t>,</a:t>
            </a:r>
            <a:r>
              <a:rPr lang="en-US" dirty="0" smtClean="0"/>
              <a:t> </a:t>
            </a:r>
            <a:r>
              <a:rPr lang="en-US" dirty="0" smtClean="0"/>
              <a:t>psychiatrist, psychologist, OT, </a:t>
            </a:r>
            <a:r>
              <a:rPr lang="en-US" dirty="0" smtClean="0"/>
              <a:t>SLP</a:t>
            </a:r>
            <a:endParaRPr lang="en-US" dirty="0" smtClean="0"/>
          </a:p>
          <a:p>
            <a:pPr marL="0" indent="0">
              <a:lnSpc>
                <a:spcPct val="150000"/>
              </a:lnSpc>
              <a:buNone/>
            </a:pPr>
            <a:endParaRPr lang="en-US" dirty="0" smtClean="0"/>
          </a:p>
          <a:p>
            <a:pPr>
              <a:lnSpc>
                <a:spcPct val="150000"/>
              </a:lnSpc>
            </a:pPr>
            <a:r>
              <a:rPr lang="en-US" dirty="0" smtClean="0"/>
              <a:t>First </a:t>
            </a:r>
            <a:r>
              <a:rPr lang="en-US" dirty="0" smtClean="0"/>
              <a:t>visit</a:t>
            </a:r>
          </a:p>
          <a:p>
            <a:pPr lvl="1">
              <a:lnSpc>
                <a:spcPct val="150000"/>
              </a:lnSpc>
            </a:pPr>
            <a:r>
              <a:rPr lang="en-US" dirty="0" smtClean="0"/>
              <a:t>Practice </a:t>
            </a:r>
            <a:r>
              <a:rPr lang="en-US" dirty="0" smtClean="0"/>
              <a:t>transition policy </a:t>
            </a:r>
            <a:r>
              <a:rPr lang="en-US" dirty="0" smtClean="0"/>
              <a:t>reviewed</a:t>
            </a:r>
          </a:p>
          <a:p>
            <a:pPr lvl="1">
              <a:lnSpc>
                <a:spcPct val="150000"/>
              </a:lnSpc>
            </a:pPr>
            <a:r>
              <a:rPr lang="en-US" dirty="0" smtClean="0"/>
              <a:t>Overview </a:t>
            </a:r>
            <a:r>
              <a:rPr lang="en-US" dirty="0" smtClean="0"/>
              <a:t>of the transition process </a:t>
            </a:r>
            <a:r>
              <a:rPr lang="en-US" dirty="0" smtClean="0"/>
              <a:t>discussed</a:t>
            </a:r>
          </a:p>
          <a:p>
            <a:pPr lvl="1">
              <a:lnSpc>
                <a:spcPct val="150000"/>
              </a:lnSpc>
            </a:pPr>
            <a:r>
              <a:rPr lang="en-US" dirty="0" smtClean="0"/>
              <a:t>Transition </a:t>
            </a:r>
            <a:r>
              <a:rPr lang="en-US" dirty="0" smtClean="0"/>
              <a:t>team leader </a:t>
            </a:r>
            <a:r>
              <a:rPr lang="en-US" dirty="0" smtClean="0"/>
              <a:t>identified</a:t>
            </a:r>
          </a:p>
          <a:p>
            <a:pPr lvl="1">
              <a:lnSpc>
                <a:spcPct val="150000"/>
              </a:lnSpc>
            </a:pPr>
            <a:r>
              <a:rPr lang="en-US" dirty="0" smtClean="0"/>
              <a:t>Seizure </a:t>
            </a:r>
            <a:r>
              <a:rPr lang="en-US" dirty="0" smtClean="0"/>
              <a:t>action plan / emergency plan updated </a:t>
            </a:r>
          </a:p>
        </p:txBody>
      </p:sp>
    </p:spTree>
    <p:extLst>
      <p:ext uri="{BB962C8B-B14F-4D97-AF65-F5344CB8AC3E}">
        <p14:creationId xmlns:p14="http://schemas.microsoft.com/office/powerpoint/2010/main" val="708068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Emmie’s </a:t>
            </a:r>
            <a:r>
              <a:rPr lang="en-US" dirty="0" smtClean="0"/>
              <a:t>Transition</a:t>
            </a:r>
            <a:endParaRPr lang="en-US" dirty="0"/>
          </a:p>
        </p:txBody>
      </p:sp>
      <p:sp>
        <p:nvSpPr>
          <p:cNvPr id="3" name="Content Placeholder 2"/>
          <p:cNvSpPr>
            <a:spLocks noGrp="1"/>
          </p:cNvSpPr>
          <p:nvPr>
            <p:ph idx="1"/>
          </p:nvPr>
        </p:nvSpPr>
        <p:spPr>
          <a:xfrm>
            <a:off x="0" y="1825624"/>
            <a:ext cx="12192000" cy="5032375"/>
          </a:xfrm>
        </p:spPr>
        <p:txBody>
          <a:bodyPr>
            <a:noAutofit/>
          </a:bodyPr>
          <a:lstStyle/>
          <a:p>
            <a:pPr>
              <a:lnSpc>
                <a:spcPct val="150000"/>
              </a:lnSpc>
            </a:pPr>
            <a:r>
              <a:rPr lang="en-US" sz="2800" dirty="0" smtClean="0"/>
              <a:t>Age 13 – 14 = initial plan made</a:t>
            </a:r>
          </a:p>
          <a:p>
            <a:pPr lvl="1">
              <a:lnSpc>
                <a:spcPct val="150000"/>
              </a:lnSpc>
            </a:pPr>
            <a:r>
              <a:rPr lang="en-US" sz="2600" dirty="0" smtClean="0"/>
              <a:t>Transition and emergency </a:t>
            </a:r>
            <a:r>
              <a:rPr lang="en-US" sz="2600" dirty="0" smtClean="0"/>
              <a:t>plans reviewed </a:t>
            </a:r>
            <a:r>
              <a:rPr lang="en-US" sz="2600" dirty="0" smtClean="0"/>
              <a:t>yearly </a:t>
            </a:r>
          </a:p>
          <a:p>
            <a:pPr lvl="1">
              <a:lnSpc>
                <a:spcPct val="150000"/>
              </a:lnSpc>
            </a:pPr>
            <a:r>
              <a:rPr lang="en-US" sz="2600" dirty="0"/>
              <a:t>R</a:t>
            </a:r>
            <a:r>
              <a:rPr lang="en-US" sz="2600" dirty="0" smtClean="0"/>
              <a:t>eadiness </a:t>
            </a:r>
            <a:r>
              <a:rPr lang="en-US" sz="2600" dirty="0" smtClean="0"/>
              <a:t>assessments </a:t>
            </a:r>
            <a:r>
              <a:rPr lang="en-US" sz="2600" dirty="0" smtClean="0"/>
              <a:t>done yearly </a:t>
            </a:r>
            <a:r>
              <a:rPr lang="en-US" sz="2600" dirty="0" smtClean="0"/>
              <a:t> </a:t>
            </a:r>
            <a:endParaRPr lang="en-US" sz="2600" dirty="0" smtClean="0"/>
          </a:p>
          <a:p>
            <a:pPr>
              <a:lnSpc>
                <a:spcPct val="150000"/>
              </a:lnSpc>
            </a:pPr>
            <a:endParaRPr lang="en-US" sz="2800" dirty="0"/>
          </a:p>
          <a:p>
            <a:pPr>
              <a:lnSpc>
                <a:spcPct val="150000"/>
              </a:lnSpc>
            </a:pPr>
            <a:r>
              <a:rPr lang="en-US" sz="2800" dirty="0" smtClean="0"/>
              <a:t>Age 15 – 16 = other </a:t>
            </a:r>
            <a:r>
              <a:rPr lang="en-US" sz="2800" dirty="0" smtClean="0"/>
              <a:t>planning</a:t>
            </a:r>
            <a:endParaRPr lang="en-US" sz="2800" dirty="0" smtClean="0"/>
          </a:p>
          <a:p>
            <a:pPr lvl="1">
              <a:lnSpc>
                <a:spcPct val="150000"/>
              </a:lnSpc>
            </a:pPr>
            <a:r>
              <a:rPr lang="en-US" sz="2600" dirty="0" smtClean="0"/>
              <a:t>Post-high school planning at school </a:t>
            </a:r>
          </a:p>
          <a:p>
            <a:pPr lvl="1">
              <a:lnSpc>
                <a:spcPct val="150000"/>
              </a:lnSpc>
            </a:pPr>
            <a:r>
              <a:rPr lang="en-US" sz="2600" dirty="0" smtClean="0"/>
              <a:t>Guardianship process started </a:t>
            </a:r>
          </a:p>
        </p:txBody>
      </p:sp>
    </p:spTree>
    <p:extLst>
      <p:ext uri="{BB962C8B-B14F-4D97-AF65-F5344CB8AC3E}">
        <p14:creationId xmlns:p14="http://schemas.microsoft.com/office/powerpoint/2010/main" val="2068197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Emmie’s </a:t>
            </a:r>
            <a:r>
              <a:rPr lang="en-US" dirty="0" smtClean="0"/>
              <a:t>Transition</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smtClean="0"/>
              <a:t>Age </a:t>
            </a:r>
            <a:r>
              <a:rPr lang="en-US" sz="2800" dirty="0" smtClean="0"/>
              <a:t>17 = adult providers identified </a:t>
            </a:r>
          </a:p>
          <a:p>
            <a:pPr>
              <a:lnSpc>
                <a:spcPct val="150000"/>
              </a:lnSpc>
            </a:pPr>
            <a:endParaRPr lang="en-US" sz="2800" dirty="0"/>
          </a:p>
          <a:p>
            <a:pPr>
              <a:lnSpc>
                <a:spcPct val="150000"/>
              </a:lnSpc>
            </a:pPr>
            <a:r>
              <a:rPr lang="en-US" sz="2800" dirty="0" smtClean="0"/>
              <a:t>Age 18 = first transfers </a:t>
            </a:r>
            <a:r>
              <a:rPr lang="en-US" sz="2800" dirty="0" smtClean="0"/>
              <a:t>begin</a:t>
            </a:r>
          </a:p>
          <a:p>
            <a:pPr>
              <a:lnSpc>
                <a:spcPct val="150000"/>
              </a:lnSpc>
            </a:pPr>
            <a:endParaRPr lang="en-US" sz="2800" dirty="0"/>
          </a:p>
          <a:p>
            <a:pPr>
              <a:lnSpc>
                <a:spcPct val="150000"/>
              </a:lnSpc>
            </a:pPr>
            <a:r>
              <a:rPr lang="en-US" sz="2800" dirty="0" smtClean="0"/>
              <a:t>Age 19 – 21 = fully integrated into new clinics  </a:t>
            </a:r>
            <a:endParaRPr lang="en-US" sz="2800" dirty="0" smtClean="0"/>
          </a:p>
        </p:txBody>
      </p:sp>
    </p:spTree>
    <p:extLst>
      <p:ext uri="{BB962C8B-B14F-4D97-AF65-F5344CB8AC3E}">
        <p14:creationId xmlns:p14="http://schemas.microsoft.com/office/powerpoint/2010/main" val="646740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Case Study 2</a:t>
            </a:r>
            <a:endParaRPr lang="en-US" dirty="0"/>
          </a:p>
        </p:txBody>
      </p:sp>
      <p:sp>
        <p:nvSpPr>
          <p:cNvPr id="3" name="Content Placeholder 2"/>
          <p:cNvSpPr>
            <a:spLocks noGrp="1"/>
          </p:cNvSpPr>
          <p:nvPr>
            <p:ph idx="1"/>
          </p:nvPr>
        </p:nvSpPr>
        <p:spPr>
          <a:xfrm>
            <a:off x="0" y="1825624"/>
            <a:ext cx="12192000" cy="5032375"/>
          </a:xfrm>
        </p:spPr>
        <p:txBody>
          <a:bodyPr>
            <a:normAutofit fontScale="85000" lnSpcReduction="10000"/>
          </a:bodyPr>
          <a:lstStyle/>
          <a:p>
            <a:pPr>
              <a:lnSpc>
                <a:spcPct val="150000"/>
              </a:lnSpc>
            </a:pPr>
            <a:r>
              <a:rPr lang="en-US" sz="2800" dirty="0" smtClean="0"/>
              <a:t>Jack </a:t>
            </a:r>
            <a:r>
              <a:rPr lang="en-US" sz="2800" dirty="0"/>
              <a:t>is a </a:t>
            </a:r>
            <a:r>
              <a:rPr lang="en-US" sz="2800" dirty="0" smtClean="0"/>
              <a:t>17 </a:t>
            </a:r>
            <a:r>
              <a:rPr lang="en-US" sz="2800" dirty="0"/>
              <a:t>year old </a:t>
            </a:r>
            <a:r>
              <a:rPr lang="en-US" sz="2800" dirty="0" smtClean="0"/>
              <a:t>boy </a:t>
            </a:r>
            <a:r>
              <a:rPr lang="en-US" sz="2800" dirty="0"/>
              <a:t>with </a:t>
            </a:r>
            <a:r>
              <a:rPr lang="en-US" sz="2800" dirty="0" smtClean="0"/>
              <a:t>drug-resistant epilepsy </a:t>
            </a:r>
            <a:r>
              <a:rPr lang="en-US" sz="2800" dirty="0"/>
              <a:t>and </a:t>
            </a:r>
            <a:r>
              <a:rPr lang="en-US" sz="2800" dirty="0" smtClean="0"/>
              <a:t>intellectual </a:t>
            </a:r>
            <a:r>
              <a:rPr lang="en-US" sz="2800" dirty="0" smtClean="0"/>
              <a:t>disability</a:t>
            </a:r>
            <a:endParaRPr lang="en-US" sz="2800" dirty="0" smtClean="0"/>
          </a:p>
          <a:p>
            <a:pPr>
              <a:lnSpc>
                <a:spcPct val="150000"/>
              </a:lnSpc>
            </a:pPr>
            <a:endParaRPr lang="en-US" sz="2800" dirty="0"/>
          </a:p>
          <a:p>
            <a:pPr>
              <a:lnSpc>
                <a:spcPct val="150000"/>
              </a:lnSpc>
            </a:pPr>
            <a:r>
              <a:rPr lang="en-US" sz="2800" dirty="0" smtClean="0"/>
              <a:t>Jack’s </a:t>
            </a:r>
            <a:r>
              <a:rPr lang="en-US" sz="2800" dirty="0"/>
              <a:t>healthcare providers: primary care, </a:t>
            </a:r>
            <a:r>
              <a:rPr lang="en-US" sz="2800" dirty="0" smtClean="0"/>
              <a:t>neurologist</a:t>
            </a:r>
            <a:endParaRPr lang="en-US" sz="2800" dirty="0"/>
          </a:p>
          <a:p>
            <a:pPr marL="0" indent="0">
              <a:lnSpc>
                <a:spcPct val="150000"/>
              </a:lnSpc>
              <a:buNone/>
            </a:pPr>
            <a:endParaRPr lang="en-US" sz="2800" dirty="0"/>
          </a:p>
          <a:p>
            <a:pPr>
              <a:lnSpc>
                <a:spcPct val="150000"/>
              </a:lnSpc>
            </a:pPr>
            <a:r>
              <a:rPr lang="en-US" sz="2800" dirty="0" smtClean="0"/>
              <a:t>Visit </a:t>
            </a:r>
            <a:endParaRPr lang="en-US" sz="2800" dirty="0" smtClean="0"/>
          </a:p>
          <a:p>
            <a:pPr lvl="1">
              <a:lnSpc>
                <a:spcPct val="150000"/>
              </a:lnSpc>
            </a:pPr>
            <a:r>
              <a:rPr lang="en-US" sz="2600" dirty="0" smtClean="0"/>
              <a:t>Notification </a:t>
            </a:r>
            <a:r>
              <a:rPr lang="en-US" sz="2600" dirty="0" smtClean="0"/>
              <a:t>of physician </a:t>
            </a:r>
            <a:r>
              <a:rPr lang="en-US" sz="2600" dirty="0" smtClean="0"/>
              <a:t>retirement</a:t>
            </a:r>
          </a:p>
          <a:p>
            <a:pPr lvl="1">
              <a:lnSpc>
                <a:spcPct val="150000"/>
              </a:lnSpc>
            </a:pPr>
            <a:r>
              <a:rPr lang="en-US" sz="2600" dirty="0" smtClean="0"/>
              <a:t>Referred </a:t>
            </a:r>
            <a:r>
              <a:rPr lang="en-US" sz="2600" dirty="0" smtClean="0"/>
              <a:t>to adult epilepsy clinic  </a:t>
            </a:r>
            <a:endParaRPr lang="en-US" sz="2600" dirty="0" smtClean="0"/>
          </a:p>
          <a:p>
            <a:pPr lvl="1">
              <a:lnSpc>
                <a:spcPct val="150000"/>
              </a:lnSpc>
            </a:pPr>
            <a:r>
              <a:rPr lang="en-US" sz="2600" dirty="0" smtClean="0"/>
              <a:t>Seizure </a:t>
            </a:r>
            <a:r>
              <a:rPr lang="en-US" sz="2600" dirty="0" smtClean="0"/>
              <a:t>action plan updated</a:t>
            </a:r>
            <a:endParaRPr lang="en-US" sz="2600" dirty="0"/>
          </a:p>
        </p:txBody>
      </p:sp>
    </p:spTree>
    <p:extLst>
      <p:ext uri="{BB962C8B-B14F-4D97-AF65-F5344CB8AC3E}">
        <p14:creationId xmlns:p14="http://schemas.microsoft.com/office/powerpoint/2010/main" val="4133595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Jack’s </a:t>
            </a:r>
            <a:r>
              <a:rPr lang="en-US" dirty="0" smtClean="0"/>
              <a:t>Transition </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smtClean="0"/>
              <a:t>Age 17 = Referred to adult epilepsy </a:t>
            </a:r>
            <a:r>
              <a:rPr lang="en-US" sz="2800" dirty="0" smtClean="0"/>
              <a:t>clinic </a:t>
            </a:r>
          </a:p>
          <a:p>
            <a:pPr lvl="1">
              <a:lnSpc>
                <a:spcPct val="150000"/>
              </a:lnSpc>
            </a:pPr>
            <a:r>
              <a:rPr lang="en-US" sz="2600" dirty="0" smtClean="0"/>
              <a:t>Adult c</a:t>
            </a:r>
            <a:r>
              <a:rPr lang="en-US" sz="2600" dirty="0" smtClean="0"/>
              <a:t>linic 3 hours away</a:t>
            </a:r>
          </a:p>
          <a:p>
            <a:pPr lvl="1">
              <a:lnSpc>
                <a:spcPct val="150000"/>
              </a:lnSpc>
            </a:pPr>
            <a:r>
              <a:rPr lang="en-US" sz="2600" dirty="0" smtClean="0"/>
              <a:t>Adult clinic </a:t>
            </a:r>
            <a:r>
              <a:rPr lang="en-US" sz="2600" dirty="0" smtClean="0"/>
              <a:t>didn’t take Jack’s insurance</a:t>
            </a:r>
          </a:p>
          <a:p>
            <a:pPr>
              <a:lnSpc>
                <a:spcPct val="150000"/>
              </a:lnSpc>
            </a:pPr>
            <a:endParaRPr lang="en-US" sz="2800" dirty="0" smtClean="0"/>
          </a:p>
          <a:p>
            <a:pPr>
              <a:lnSpc>
                <a:spcPct val="150000"/>
              </a:lnSpc>
            </a:pPr>
            <a:r>
              <a:rPr lang="en-US" sz="2800" dirty="0" smtClean="0"/>
              <a:t>Age 18 = Looking for new </a:t>
            </a:r>
            <a:r>
              <a:rPr lang="en-US" sz="2800" dirty="0" smtClean="0"/>
              <a:t>insurance</a:t>
            </a:r>
          </a:p>
          <a:p>
            <a:pPr lvl="1">
              <a:lnSpc>
                <a:spcPct val="150000"/>
              </a:lnSpc>
            </a:pPr>
            <a:r>
              <a:rPr lang="en-US" sz="2600" dirty="0" smtClean="0"/>
              <a:t>Several </a:t>
            </a:r>
            <a:r>
              <a:rPr lang="en-US" sz="2600" dirty="0" smtClean="0"/>
              <a:t>missed appointments with adult </a:t>
            </a:r>
            <a:r>
              <a:rPr lang="en-US" sz="2600" dirty="0" smtClean="0"/>
              <a:t>epilepsy</a:t>
            </a:r>
          </a:p>
          <a:p>
            <a:pPr lvl="2">
              <a:lnSpc>
                <a:spcPct val="150000"/>
              </a:lnSpc>
            </a:pPr>
            <a:r>
              <a:rPr lang="en-US" sz="2400" dirty="0" smtClean="0"/>
              <a:t>Placed </a:t>
            </a:r>
            <a:r>
              <a:rPr lang="en-US" sz="2400" dirty="0" smtClean="0"/>
              <a:t>on </a:t>
            </a:r>
            <a:r>
              <a:rPr lang="en-US" sz="2400" dirty="0"/>
              <a:t>n</a:t>
            </a:r>
            <a:r>
              <a:rPr lang="en-US" sz="2400" dirty="0" smtClean="0"/>
              <a:t>o-show list </a:t>
            </a:r>
          </a:p>
        </p:txBody>
      </p:sp>
    </p:spTree>
    <p:extLst>
      <p:ext uri="{BB962C8B-B14F-4D97-AF65-F5344CB8AC3E}">
        <p14:creationId xmlns:p14="http://schemas.microsoft.com/office/powerpoint/2010/main" val="820812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Jack’s </a:t>
            </a:r>
            <a:r>
              <a:rPr lang="en-US" dirty="0" smtClean="0"/>
              <a:t>Transition </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smtClean="0"/>
              <a:t>Age </a:t>
            </a:r>
            <a:r>
              <a:rPr lang="en-US" sz="2800" dirty="0" smtClean="0"/>
              <a:t>19 = found local neurologist </a:t>
            </a:r>
            <a:endParaRPr lang="en-US" sz="2800" dirty="0" smtClean="0"/>
          </a:p>
          <a:p>
            <a:pPr lvl="1">
              <a:lnSpc>
                <a:spcPct val="150000"/>
              </a:lnSpc>
            </a:pPr>
            <a:r>
              <a:rPr lang="en-US" sz="2600" dirty="0" smtClean="0"/>
              <a:t>Neurologist unfamiliar with Jack’s condition</a:t>
            </a:r>
            <a:endParaRPr lang="en-US" sz="2600" dirty="0" smtClean="0"/>
          </a:p>
          <a:p>
            <a:pPr>
              <a:lnSpc>
                <a:spcPct val="150000"/>
              </a:lnSpc>
            </a:pPr>
            <a:endParaRPr lang="en-US" sz="2800" dirty="0" smtClean="0"/>
          </a:p>
          <a:p>
            <a:pPr>
              <a:lnSpc>
                <a:spcPct val="150000"/>
              </a:lnSpc>
            </a:pPr>
            <a:r>
              <a:rPr lang="en-US" sz="2800" dirty="0" smtClean="0"/>
              <a:t>Age 20 = </a:t>
            </a:r>
            <a:r>
              <a:rPr lang="en-US" sz="2800" dirty="0" smtClean="0"/>
              <a:t>transported to local </a:t>
            </a:r>
            <a:r>
              <a:rPr lang="en-US" sz="2800" dirty="0" smtClean="0"/>
              <a:t>ED in status </a:t>
            </a:r>
            <a:r>
              <a:rPr lang="en-US" sz="2800" dirty="0" smtClean="0"/>
              <a:t>epilepticus</a:t>
            </a:r>
          </a:p>
          <a:p>
            <a:pPr lvl="1">
              <a:lnSpc>
                <a:spcPct val="150000"/>
              </a:lnSpc>
            </a:pPr>
            <a:r>
              <a:rPr lang="en-US" sz="2600" dirty="0" smtClean="0"/>
              <a:t>Transferred </a:t>
            </a:r>
            <a:r>
              <a:rPr lang="en-US" sz="2600" dirty="0" smtClean="0"/>
              <a:t>to adult tertiary care hospital </a:t>
            </a:r>
          </a:p>
        </p:txBody>
      </p:sp>
    </p:spTree>
    <p:extLst>
      <p:ext uri="{BB962C8B-B14F-4D97-AF65-F5344CB8AC3E}">
        <p14:creationId xmlns:p14="http://schemas.microsoft.com/office/powerpoint/2010/main" val="1350485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871" y="365125"/>
            <a:ext cx="8857129" cy="1325563"/>
          </a:xfrm>
        </p:spPr>
        <p:txBody>
          <a:bodyPr/>
          <a:lstStyle/>
          <a:p>
            <a:r>
              <a:rPr lang="en-US" dirty="0" smtClean="0"/>
              <a:t>How Could </a:t>
            </a:r>
            <a:r>
              <a:rPr lang="en-US" dirty="0" smtClean="0"/>
              <a:t>Planning </a:t>
            </a:r>
            <a:r>
              <a:rPr lang="en-US" dirty="0" smtClean="0"/>
              <a:t>Have Helped?</a:t>
            </a:r>
            <a:endParaRPr lang="en-US" dirty="0"/>
          </a:p>
        </p:txBody>
      </p:sp>
      <p:sp>
        <p:nvSpPr>
          <p:cNvPr id="3" name="Content Placeholder 2"/>
          <p:cNvSpPr>
            <a:spLocks noGrp="1"/>
          </p:cNvSpPr>
          <p:nvPr>
            <p:ph idx="1"/>
          </p:nvPr>
        </p:nvSpPr>
        <p:spPr>
          <a:xfrm>
            <a:off x="-1" y="1825624"/>
            <a:ext cx="12192001" cy="5032375"/>
          </a:xfrm>
        </p:spPr>
        <p:txBody>
          <a:bodyPr>
            <a:normAutofit fontScale="92500"/>
          </a:bodyPr>
          <a:lstStyle/>
          <a:p>
            <a:pPr>
              <a:lnSpc>
                <a:spcPct val="150000"/>
              </a:lnSpc>
            </a:pPr>
            <a:r>
              <a:rPr lang="en-US" sz="2800" dirty="0" smtClean="0"/>
              <a:t>Identify barriers to accessing </a:t>
            </a:r>
            <a:r>
              <a:rPr lang="en-US" sz="2800" dirty="0" smtClean="0"/>
              <a:t>care </a:t>
            </a:r>
            <a:r>
              <a:rPr lang="en-US" sz="2800" u="sng" dirty="0" smtClean="0"/>
              <a:t>before</a:t>
            </a:r>
            <a:r>
              <a:rPr lang="en-US" sz="2800" dirty="0" smtClean="0"/>
              <a:t> problems arise </a:t>
            </a:r>
          </a:p>
          <a:p>
            <a:pPr>
              <a:lnSpc>
                <a:spcPct val="150000"/>
              </a:lnSpc>
            </a:pPr>
            <a:endParaRPr lang="en-US" sz="2800" dirty="0" smtClean="0"/>
          </a:p>
          <a:p>
            <a:pPr>
              <a:lnSpc>
                <a:spcPct val="150000"/>
              </a:lnSpc>
            </a:pPr>
            <a:r>
              <a:rPr lang="en-US" sz="2800" dirty="0" smtClean="0"/>
              <a:t>Identify appropriate </a:t>
            </a:r>
            <a:r>
              <a:rPr lang="en-US" sz="2800" dirty="0" smtClean="0"/>
              <a:t>providers</a:t>
            </a:r>
          </a:p>
          <a:p>
            <a:pPr>
              <a:lnSpc>
                <a:spcPct val="150000"/>
              </a:lnSpc>
            </a:pPr>
            <a:endParaRPr lang="en-US" sz="2800" dirty="0"/>
          </a:p>
          <a:p>
            <a:pPr>
              <a:lnSpc>
                <a:spcPct val="150000"/>
              </a:lnSpc>
            </a:pPr>
            <a:r>
              <a:rPr lang="en-US" sz="2800" dirty="0" smtClean="0"/>
              <a:t>Help </a:t>
            </a:r>
            <a:r>
              <a:rPr lang="en-US" sz="2800" dirty="0" smtClean="0"/>
              <a:t>patients make a safety net </a:t>
            </a:r>
          </a:p>
          <a:p>
            <a:pPr>
              <a:lnSpc>
                <a:spcPct val="150000"/>
              </a:lnSpc>
            </a:pPr>
            <a:endParaRPr lang="en-US" sz="2800" dirty="0" smtClean="0"/>
          </a:p>
          <a:p>
            <a:pPr>
              <a:lnSpc>
                <a:spcPct val="150000"/>
              </a:lnSpc>
            </a:pPr>
            <a:r>
              <a:rPr lang="en-US" sz="2800" dirty="0" smtClean="0"/>
              <a:t>Help Mom get started with the guardianship </a:t>
            </a:r>
            <a:r>
              <a:rPr lang="en-US" sz="2800" dirty="0" smtClean="0"/>
              <a:t>process</a:t>
            </a:r>
            <a:endParaRPr lang="en-US" sz="2800" dirty="0"/>
          </a:p>
        </p:txBody>
      </p:sp>
    </p:spTree>
    <p:extLst>
      <p:ext uri="{BB962C8B-B14F-4D97-AF65-F5344CB8AC3E}">
        <p14:creationId xmlns:p14="http://schemas.microsoft.com/office/powerpoint/2010/main" val="2198554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Last </a:t>
            </a:r>
            <a:r>
              <a:rPr lang="en-US" dirty="0" smtClean="0"/>
              <a:t>Thoughts</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3600" dirty="0"/>
              <a:t>A</a:t>
            </a:r>
            <a:r>
              <a:rPr lang="en-US" sz="3600" dirty="0" smtClean="0"/>
              <a:t> well organized process can help make things easier for </a:t>
            </a:r>
            <a:r>
              <a:rPr lang="en-US" sz="3600" dirty="0" smtClean="0"/>
              <a:t>patients</a:t>
            </a:r>
            <a:r>
              <a:rPr lang="en-US" sz="3600" dirty="0" smtClean="0"/>
              <a:t>, </a:t>
            </a:r>
            <a:r>
              <a:rPr lang="en-US" sz="3600" dirty="0" smtClean="0"/>
              <a:t>parents </a:t>
            </a:r>
            <a:r>
              <a:rPr lang="en-US" sz="3600" dirty="0" smtClean="0"/>
              <a:t>/ caregivers, and </a:t>
            </a:r>
            <a:r>
              <a:rPr lang="en-US" sz="3600" dirty="0" smtClean="0"/>
              <a:t>providers </a:t>
            </a:r>
            <a:endParaRPr lang="en-US" sz="3600" dirty="0"/>
          </a:p>
        </p:txBody>
      </p:sp>
    </p:spTree>
    <p:extLst>
      <p:ext uri="{BB962C8B-B14F-4D97-AF65-F5344CB8AC3E}">
        <p14:creationId xmlns:p14="http://schemas.microsoft.com/office/powerpoint/2010/main" val="2862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Goals of Transition</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marL="514350" indent="-514350">
              <a:lnSpc>
                <a:spcPct val="150000"/>
              </a:lnSpc>
              <a:buFont typeface="+mj-lt"/>
              <a:buAutoNum type="arabicPeriod"/>
            </a:pPr>
            <a:r>
              <a:rPr lang="en-US" sz="2800" dirty="0" smtClean="0"/>
              <a:t>To </a:t>
            </a:r>
            <a:r>
              <a:rPr lang="en-US" sz="2800" dirty="0"/>
              <a:t>improve the ability of youth to manage their own health care </a:t>
            </a:r>
            <a:r>
              <a:rPr lang="en-US" sz="2800" u="sng" dirty="0"/>
              <a:t>and</a:t>
            </a:r>
            <a:r>
              <a:rPr lang="en-US" sz="2800" dirty="0"/>
              <a:t> effectively use health </a:t>
            </a:r>
            <a:r>
              <a:rPr lang="en-US" sz="2800" dirty="0" smtClean="0"/>
              <a:t>services</a:t>
            </a:r>
          </a:p>
          <a:p>
            <a:pPr marL="514350" indent="-514350">
              <a:lnSpc>
                <a:spcPct val="150000"/>
              </a:lnSpc>
              <a:buFont typeface="+mj-lt"/>
              <a:buAutoNum type="arabicPeriod"/>
            </a:pPr>
            <a:endParaRPr lang="en-US" sz="2800" dirty="0" smtClean="0"/>
          </a:p>
          <a:p>
            <a:pPr marL="514350" indent="-514350">
              <a:lnSpc>
                <a:spcPct val="150000"/>
              </a:lnSpc>
              <a:buFont typeface="+mj-lt"/>
              <a:buAutoNum type="arabicPeriod"/>
            </a:pPr>
            <a:r>
              <a:rPr lang="en-US" sz="2800" dirty="0" smtClean="0"/>
              <a:t>To </a:t>
            </a:r>
            <a:r>
              <a:rPr lang="en-US" sz="2800" dirty="0"/>
              <a:t>ensure an organized </a:t>
            </a:r>
            <a:r>
              <a:rPr lang="en-US" sz="2800" dirty="0" smtClean="0"/>
              <a:t>process </a:t>
            </a:r>
            <a:r>
              <a:rPr lang="en-US" sz="2800" dirty="0"/>
              <a:t>to facilitate transition preparation, transfer of care, and integration into </a:t>
            </a:r>
            <a:r>
              <a:rPr lang="en-US" sz="2800" dirty="0" smtClean="0"/>
              <a:t>adult care</a:t>
            </a:r>
            <a:endParaRPr lang="en-US" sz="2800" dirty="0"/>
          </a:p>
        </p:txBody>
      </p:sp>
    </p:spTree>
    <p:extLst>
      <p:ext uri="{BB962C8B-B14F-4D97-AF65-F5344CB8AC3E}">
        <p14:creationId xmlns:p14="http://schemas.microsoft.com/office/powerpoint/2010/main" val="758044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endParaRPr lang="en-US" dirty="0"/>
          </a:p>
        </p:txBody>
      </p:sp>
      <p:sp>
        <p:nvSpPr>
          <p:cNvPr id="3" name="Content Placeholder 2"/>
          <p:cNvSpPr>
            <a:spLocks noGrp="1"/>
          </p:cNvSpPr>
          <p:nvPr>
            <p:ph idx="1"/>
          </p:nvPr>
        </p:nvSpPr>
        <p:spPr>
          <a:xfrm>
            <a:off x="0" y="1825624"/>
            <a:ext cx="12192000" cy="5032375"/>
          </a:xfrm>
        </p:spPr>
        <p:txBody>
          <a:bodyPr>
            <a:normAutofit/>
          </a:bodyPr>
          <a:lstStyle/>
          <a:p>
            <a:pPr marL="0" indent="0">
              <a:buNone/>
            </a:pPr>
            <a:endParaRPr lang="en-US" sz="9600" dirty="0"/>
          </a:p>
          <a:p>
            <a:pPr marL="0" indent="0">
              <a:buNone/>
            </a:pPr>
            <a:r>
              <a:rPr lang="en-US" sz="9600" dirty="0" smtClean="0"/>
              <a:t>Questions</a:t>
            </a:r>
            <a:r>
              <a:rPr lang="en-US" sz="9600" dirty="0" smtClean="0"/>
              <a:t>? </a:t>
            </a:r>
          </a:p>
          <a:p>
            <a:pPr marL="0" indent="0">
              <a:buNone/>
            </a:pPr>
            <a:endParaRPr lang="en-US" sz="9600" dirty="0"/>
          </a:p>
        </p:txBody>
      </p:sp>
    </p:spTree>
    <p:extLst>
      <p:ext uri="{BB962C8B-B14F-4D97-AF65-F5344CB8AC3E}">
        <p14:creationId xmlns:p14="http://schemas.microsoft.com/office/powerpoint/2010/main" val="3203690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endParaRPr lang="en-US" dirty="0"/>
          </a:p>
        </p:txBody>
      </p:sp>
      <p:sp>
        <p:nvSpPr>
          <p:cNvPr id="3" name="Content Placeholder 2"/>
          <p:cNvSpPr>
            <a:spLocks noGrp="1"/>
          </p:cNvSpPr>
          <p:nvPr>
            <p:ph idx="1"/>
          </p:nvPr>
        </p:nvSpPr>
        <p:spPr>
          <a:xfrm>
            <a:off x="0" y="1825624"/>
            <a:ext cx="12192000" cy="5032375"/>
          </a:xfrm>
        </p:spPr>
        <p:txBody>
          <a:bodyPr>
            <a:normAutofit/>
          </a:bodyPr>
          <a:lstStyle/>
          <a:p>
            <a:pPr marL="0" indent="0">
              <a:buNone/>
            </a:pPr>
            <a:endParaRPr lang="en-US" sz="9600" dirty="0" smtClean="0"/>
          </a:p>
          <a:p>
            <a:pPr marL="0" indent="0">
              <a:buNone/>
            </a:pPr>
            <a:r>
              <a:rPr lang="en-US" sz="9600" dirty="0" smtClean="0"/>
              <a:t>Thank </a:t>
            </a:r>
            <a:r>
              <a:rPr lang="en-US" sz="9600" dirty="0" smtClean="0"/>
              <a:t>You!</a:t>
            </a:r>
            <a:endParaRPr lang="en-US" sz="9600" dirty="0"/>
          </a:p>
        </p:txBody>
      </p:sp>
    </p:spTree>
    <p:extLst>
      <p:ext uri="{BB962C8B-B14F-4D97-AF65-F5344CB8AC3E}">
        <p14:creationId xmlns:p14="http://schemas.microsoft.com/office/powerpoint/2010/main" val="2639905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Reference </a:t>
            </a:r>
            <a:endParaRPr lang="en-US" dirty="0"/>
          </a:p>
        </p:txBody>
      </p:sp>
      <p:sp>
        <p:nvSpPr>
          <p:cNvPr id="3" name="Content Placeholder 2"/>
          <p:cNvSpPr>
            <a:spLocks noGrp="1"/>
          </p:cNvSpPr>
          <p:nvPr>
            <p:ph idx="1"/>
          </p:nvPr>
        </p:nvSpPr>
        <p:spPr>
          <a:xfrm>
            <a:off x="0" y="1825624"/>
            <a:ext cx="12192000" cy="5032375"/>
          </a:xfrm>
        </p:spPr>
        <p:txBody>
          <a:bodyPr>
            <a:normAutofit fontScale="55000" lnSpcReduction="20000"/>
          </a:bodyPr>
          <a:lstStyle/>
          <a:p>
            <a:r>
              <a:rPr lang="en-US" dirty="0" err="1"/>
              <a:t>Acuña</a:t>
            </a:r>
            <a:r>
              <a:rPr lang="en-US" dirty="0"/>
              <a:t> Mora M, Moons P, </a:t>
            </a:r>
            <a:r>
              <a:rPr lang="en-US" dirty="0" err="1"/>
              <a:t>Sparud</a:t>
            </a:r>
            <a:r>
              <a:rPr lang="en-US" dirty="0"/>
              <a:t>-Lundin C, </a:t>
            </a:r>
            <a:r>
              <a:rPr lang="en-US" dirty="0" err="1"/>
              <a:t>Bratt</a:t>
            </a:r>
            <a:r>
              <a:rPr lang="en-US" dirty="0"/>
              <a:t> E-L, </a:t>
            </a:r>
            <a:r>
              <a:rPr lang="en-US" dirty="0" err="1"/>
              <a:t>Goossens</a:t>
            </a:r>
            <a:r>
              <a:rPr lang="en-US" dirty="0"/>
              <a:t> E. Assessing the level of evidence on transfer and transition in young people with chronic conditions: protocol of a scoping review. </a:t>
            </a:r>
            <a:r>
              <a:rPr lang="en-US" dirty="0" err="1"/>
              <a:t>Syst</a:t>
            </a:r>
            <a:r>
              <a:rPr lang="en-US" dirty="0"/>
              <a:t> Rev. 2016;5(1):166. doi:10.1186/s13643-016-0344-z.</a:t>
            </a:r>
          </a:p>
          <a:p>
            <a:r>
              <a:rPr lang="en-US" dirty="0" smtClean="0"/>
              <a:t>American </a:t>
            </a:r>
            <a:r>
              <a:rPr lang="en-US" dirty="0"/>
              <a:t>Academy of Pediatrics, A. A. of, American Academy of Family Physicians, American College of Physicians, Transitions Clinical Report Authoring Group, Cooley, W. C., &amp; Sagerman, P. J. (2011). Supporting the Health Care Transition From Adolescence to Adulthood in the Medical Home. PEDIATRICS, 128(1), 182–200. https://</a:t>
            </a:r>
            <a:r>
              <a:rPr lang="en-US" dirty="0" smtClean="0"/>
              <a:t>doi.org/10.1542/peds.2011-0969</a:t>
            </a:r>
          </a:p>
          <a:p>
            <a:r>
              <a:rPr lang="en-US" dirty="0" smtClean="0"/>
              <a:t>American </a:t>
            </a:r>
            <a:r>
              <a:rPr lang="en-US" dirty="0"/>
              <a:t>College of Physicians. (2016). HVC Pediatric to Adult Care Transition Intellectual Disabilities/Developmental Disabilities (ID/DD). Retrieved from https://</a:t>
            </a:r>
            <a:r>
              <a:rPr lang="en-US" dirty="0" smtClean="0"/>
              <a:t>www.acponline.org/system/files/documents/clinical_information/high_value_care/clinician_resources/pediatric_adult_care_transitions/gim_dd/idd_transitions_tools.pdf</a:t>
            </a:r>
          </a:p>
          <a:p>
            <a:r>
              <a:rPr lang="en-US" dirty="0" smtClean="0"/>
              <a:t>Brown</a:t>
            </a:r>
            <a:r>
              <a:rPr lang="en-US" dirty="0"/>
              <a:t>, L. W., </a:t>
            </a:r>
            <a:r>
              <a:rPr lang="en-US" dirty="0" err="1"/>
              <a:t>Camfield</a:t>
            </a:r>
            <a:r>
              <a:rPr lang="en-US" dirty="0"/>
              <a:t>, P., Capers, M., </a:t>
            </a:r>
            <a:r>
              <a:rPr lang="en-US" dirty="0" err="1"/>
              <a:t>Cascino</a:t>
            </a:r>
            <a:r>
              <a:rPr lang="en-US" dirty="0"/>
              <a:t>, G., </a:t>
            </a:r>
            <a:r>
              <a:rPr lang="en-US" dirty="0" err="1"/>
              <a:t>Ciccarelli</a:t>
            </a:r>
            <a:r>
              <a:rPr lang="en-US" dirty="0"/>
              <a:t>, M., De </a:t>
            </a:r>
            <a:r>
              <a:rPr lang="en-US" dirty="0" err="1"/>
              <a:t>Gusmao</a:t>
            </a:r>
            <a:r>
              <a:rPr lang="en-US" dirty="0"/>
              <a:t>, C. M., … </a:t>
            </a:r>
            <a:r>
              <a:rPr lang="en-US" dirty="0" err="1"/>
              <a:t>Zupanc</a:t>
            </a:r>
            <a:r>
              <a:rPr lang="en-US" dirty="0"/>
              <a:t>, M. (2016). The neurologist’s role in supporting transition to adult health care. Neurology, 87(8), 835–840. https://</a:t>
            </a:r>
            <a:r>
              <a:rPr lang="en-US" dirty="0" smtClean="0"/>
              <a:t>doi.org/10.1212/WNL.0000000000002965</a:t>
            </a:r>
          </a:p>
          <a:p>
            <a:r>
              <a:rPr lang="en-US" dirty="0" smtClean="0"/>
              <a:t>Center </a:t>
            </a:r>
            <a:r>
              <a:rPr lang="en-US" dirty="0"/>
              <a:t>for Health Care Transition Improvement. (2014). Six Core Elements of Health Care Transition 2.0. Retrieved from www.GotTransition.org</a:t>
            </a:r>
          </a:p>
          <a:p>
            <a:r>
              <a:rPr lang="en-US" dirty="0"/>
              <a:t>Child Neurology Foundation. Transition of Care. Retrieved October 20, 2018, from </a:t>
            </a:r>
            <a:r>
              <a:rPr lang="en-US" dirty="0">
                <a:hlinkClick r:id="rId3"/>
              </a:rPr>
              <a:t>http://www.childneurologyfoundation.org/transitions/</a:t>
            </a:r>
            <a:endParaRPr lang="en-US" dirty="0"/>
          </a:p>
          <a:p>
            <a:r>
              <a:rPr lang="en-US" dirty="0"/>
              <a:t>Dressler PB, Nguyen TK, Moody EJ, Friedman SL, </a:t>
            </a:r>
            <a:r>
              <a:rPr lang="en-US" dirty="0" err="1"/>
              <a:t>Pickler</a:t>
            </a:r>
            <a:r>
              <a:rPr lang="en-US" dirty="0"/>
              <a:t> L. Use of transition resources by primary care providers for youth with intellectual and developmental disabilities. Intellect Dev </a:t>
            </a:r>
            <a:r>
              <a:rPr lang="en-US" dirty="0" err="1"/>
              <a:t>Disabil</a:t>
            </a:r>
            <a:r>
              <a:rPr lang="en-US" dirty="0"/>
              <a:t>. 2018;56(1):56-68. doi:10.1352/1934-9556-56.1.56.</a:t>
            </a:r>
            <a:endParaRPr lang="en-US" dirty="0" smtClean="0"/>
          </a:p>
          <a:p>
            <a:r>
              <a:rPr lang="en-US" dirty="0"/>
              <a:t>Hagan JF, Shaw JS, Duncan PM, eds. 2008. Bright Futures: Guidelines for Health Supervision of Infants, Children, and Adolescents. Third Edition. Elk Grove Village, IL: American Academy of Pediatrics. </a:t>
            </a:r>
            <a:endParaRPr lang="en-US" dirty="0" smtClean="0"/>
          </a:p>
          <a:p>
            <a:r>
              <a:rPr lang="en-US" dirty="0" err="1"/>
              <a:t>Oskoui</a:t>
            </a:r>
            <a:r>
              <a:rPr lang="en-US" dirty="0"/>
              <a:t> M. Study on the Transition of Adolescents with Neurological Disorders ( STAND ). 2010;(November). http://digitool.library.mcgill.ca/webclient/StreamGate?folder_id=0&amp;dvs=1513635568283~852. Accessed December 18, </a:t>
            </a:r>
            <a:r>
              <a:rPr lang="en-US" dirty="0" smtClean="0"/>
              <a:t>2017 </a:t>
            </a:r>
            <a:endParaRPr lang="en-US" dirty="0"/>
          </a:p>
          <a:p>
            <a:r>
              <a:rPr lang="en-US" dirty="0" smtClean="0"/>
              <a:t>Teenagers </a:t>
            </a:r>
            <a:r>
              <a:rPr lang="en-US" dirty="0"/>
              <a:t>with mental disability lack reproductive education and knowledge; still, many have had sex. (2003). Perspectives on Sexual and Reproductive Health, 35(4), April 2, 2014.</a:t>
            </a:r>
            <a:endParaRPr lang="en-US" dirty="0" smtClean="0"/>
          </a:p>
          <a:p>
            <a:r>
              <a:rPr lang="en-US" dirty="0" smtClean="0"/>
              <a:t>Tilton</a:t>
            </a:r>
            <a:r>
              <a:rPr lang="en-US" dirty="0"/>
              <a:t>, A. H., &amp; De </a:t>
            </a:r>
            <a:r>
              <a:rPr lang="en-US" dirty="0" err="1"/>
              <a:t>Gusmao</a:t>
            </a:r>
            <a:r>
              <a:rPr lang="en-US" dirty="0"/>
              <a:t>, C. M. (2018, February). Transition from Pediatric to Adult Neurologic Care. CONTINUUM Lifelong Learning in Neurology. </a:t>
            </a:r>
            <a:r>
              <a:rPr lang="en-US" dirty="0">
                <a:hlinkClick r:id="rId4"/>
              </a:rPr>
              <a:t>https://</a:t>
            </a:r>
            <a:r>
              <a:rPr lang="en-US" dirty="0" smtClean="0">
                <a:hlinkClick r:id="rId4"/>
              </a:rPr>
              <a:t>doi.org/10.1212/CON.0000000000000570</a:t>
            </a:r>
            <a:endParaRPr lang="en-US" dirty="0"/>
          </a:p>
          <a:p>
            <a:r>
              <a:rPr lang="en-US" dirty="0" err="1" smtClean="0"/>
              <a:t>Wiegerink</a:t>
            </a:r>
            <a:r>
              <a:rPr lang="en-US" dirty="0"/>
              <a:t>, D., </a:t>
            </a:r>
            <a:r>
              <a:rPr lang="en-US" dirty="0" err="1"/>
              <a:t>Roebroeck</a:t>
            </a:r>
            <a:r>
              <a:rPr lang="en-US" dirty="0"/>
              <a:t>, M., Bender, J., </a:t>
            </a:r>
            <a:r>
              <a:rPr lang="en-US" dirty="0" err="1"/>
              <a:t>Stam</a:t>
            </a:r>
            <a:r>
              <a:rPr lang="en-US" dirty="0"/>
              <a:t>, H., &amp; Cohen-</a:t>
            </a:r>
            <a:r>
              <a:rPr lang="en-US" dirty="0" err="1"/>
              <a:t>Kettenis</a:t>
            </a:r>
            <a:r>
              <a:rPr lang="en-US" dirty="0"/>
              <a:t>, P. (2011). Sexuality of young adults with cerebral palsy: Experienced limitations and needs. Sexuality &amp; Disability, 29(2), 119-128. doi:10.1007/s11195-010-9180-6</a:t>
            </a:r>
          </a:p>
          <a:p>
            <a:endParaRPr lang="en-US" dirty="0" smtClean="0"/>
          </a:p>
          <a:p>
            <a:endParaRPr lang="en-US" dirty="0"/>
          </a:p>
        </p:txBody>
      </p:sp>
    </p:spTree>
    <p:extLst>
      <p:ext uri="{BB962C8B-B14F-4D97-AF65-F5344CB8AC3E}">
        <p14:creationId xmlns:p14="http://schemas.microsoft.com/office/powerpoint/2010/main" val="1202481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042" y="365125"/>
            <a:ext cx="10373958" cy="1325563"/>
          </a:xfrm>
        </p:spPr>
        <p:txBody>
          <a:bodyPr/>
          <a:lstStyle/>
          <a:p>
            <a:r>
              <a:rPr lang="en-US" dirty="0" smtClean="0"/>
              <a:t>Why is </a:t>
            </a:r>
            <a:r>
              <a:rPr lang="en-US" dirty="0" smtClean="0"/>
              <a:t>This</a:t>
            </a:r>
            <a:r>
              <a:rPr lang="en-US" dirty="0" smtClean="0"/>
              <a:t> </a:t>
            </a:r>
            <a:r>
              <a:rPr lang="en-US" dirty="0" smtClean="0"/>
              <a:t>Important?</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a:lnSpc>
                <a:spcPct val="150000"/>
              </a:lnSpc>
            </a:pPr>
            <a:r>
              <a:rPr lang="en-US" sz="2800" dirty="0"/>
              <a:t>C</a:t>
            </a:r>
            <a:r>
              <a:rPr lang="en-US" sz="2800" dirty="0" smtClean="0"/>
              <a:t>hildren </a:t>
            </a:r>
            <a:r>
              <a:rPr lang="en-US" sz="2800" dirty="0" smtClean="0"/>
              <a:t>with complex conditions are living </a:t>
            </a:r>
            <a:r>
              <a:rPr lang="en-US" sz="2800" dirty="0" smtClean="0"/>
              <a:t>into adulthood</a:t>
            </a:r>
            <a:endParaRPr lang="en-US" sz="2800" dirty="0" smtClean="0"/>
          </a:p>
          <a:p>
            <a:pPr>
              <a:lnSpc>
                <a:spcPct val="150000"/>
              </a:lnSpc>
            </a:pPr>
            <a:endParaRPr lang="en-US" sz="2800" dirty="0"/>
          </a:p>
          <a:p>
            <a:pPr>
              <a:lnSpc>
                <a:spcPct val="150000"/>
              </a:lnSpc>
            </a:pPr>
            <a:r>
              <a:rPr lang="en-US" sz="2800" dirty="0" smtClean="0"/>
              <a:t>Inadequate</a:t>
            </a:r>
            <a:r>
              <a:rPr lang="en-US" sz="2800" dirty="0"/>
              <a:t>, unplanned, or incomplete </a:t>
            </a:r>
            <a:r>
              <a:rPr lang="en-US" sz="2800" dirty="0" smtClean="0"/>
              <a:t>transition can </a:t>
            </a:r>
            <a:r>
              <a:rPr lang="en-US" sz="2800" dirty="0" smtClean="0">
                <a:sym typeface="Wingdings" panose="05000000000000000000" pitchFamily="2" charset="2"/>
              </a:rPr>
              <a:t> </a:t>
            </a:r>
            <a:r>
              <a:rPr lang="en-US" sz="2800" dirty="0" smtClean="0"/>
              <a:t>illness </a:t>
            </a:r>
            <a:r>
              <a:rPr lang="en-US" sz="2800" dirty="0" smtClean="0"/>
              <a:t>and gaps in care </a:t>
            </a:r>
          </a:p>
          <a:p>
            <a:pPr marL="0" indent="0">
              <a:lnSpc>
                <a:spcPct val="150000"/>
              </a:lnSpc>
              <a:buNone/>
            </a:pPr>
            <a:endParaRPr lang="en-US" sz="2800" dirty="0" smtClean="0"/>
          </a:p>
          <a:p>
            <a:pPr>
              <a:lnSpc>
                <a:spcPct val="150000"/>
              </a:lnSpc>
            </a:pPr>
            <a:r>
              <a:rPr lang="en-US" sz="2800" dirty="0" smtClean="0"/>
              <a:t>Patients may not return </a:t>
            </a:r>
            <a:r>
              <a:rPr lang="en-US" sz="2800" dirty="0" smtClean="0"/>
              <a:t>until </a:t>
            </a:r>
            <a:r>
              <a:rPr lang="en-US" sz="2800" dirty="0" smtClean="0"/>
              <a:t>they are in crisis</a:t>
            </a:r>
          </a:p>
        </p:txBody>
      </p:sp>
    </p:spTree>
    <p:extLst>
      <p:ext uri="{BB962C8B-B14F-4D97-AF65-F5344CB8AC3E}">
        <p14:creationId xmlns:p14="http://schemas.microsoft.com/office/powerpoint/2010/main" val="111240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408" y="365125"/>
            <a:ext cx="9857591" cy="1325563"/>
          </a:xfrm>
        </p:spPr>
        <p:txBody>
          <a:bodyPr/>
          <a:lstStyle/>
          <a:p>
            <a:r>
              <a:rPr lang="en-US" dirty="0" smtClean="0"/>
              <a:t>Who’s Who in Transition?</a:t>
            </a:r>
            <a:endParaRPr lang="en-US" dirty="0"/>
          </a:p>
        </p:txBody>
      </p:sp>
      <p:sp>
        <p:nvSpPr>
          <p:cNvPr id="3" name="Content Placeholder 2"/>
          <p:cNvSpPr>
            <a:spLocks noGrp="1"/>
          </p:cNvSpPr>
          <p:nvPr>
            <p:ph idx="1"/>
          </p:nvPr>
        </p:nvSpPr>
        <p:spPr>
          <a:xfrm>
            <a:off x="0" y="1825624"/>
            <a:ext cx="12192000" cy="5032375"/>
          </a:xfrm>
        </p:spPr>
        <p:txBody>
          <a:bodyPr numCol="2">
            <a:normAutofit/>
          </a:bodyPr>
          <a:lstStyle/>
          <a:p>
            <a:pPr>
              <a:lnSpc>
                <a:spcPct val="200000"/>
              </a:lnSpc>
            </a:pPr>
            <a:r>
              <a:rPr lang="en-US" dirty="0" smtClean="0"/>
              <a:t>Who’s Involved?</a:t>
            </a:r>
          </a:p>
          <a:p>
            <a:pPr lvl="1">
              <a:lnSpc>
                <a:spcPct val="200000"/>
              </a:lnSpc>
            </a:pPr>
            <a:r>
              <a:rPr lang="en-US" dirty="0" smtClean="0"/>
              <a:t>Patients </a:t>
            </a:r>
          </a:p>
          <a:p>
            <a:pPr lvl="1">
              <a:lnSpc>
                <a:spcPct val="200000"/>
              </a:lnSpc>
            </a:pPr>
            <a:r>
              <a:rPr lang="en-US" dirty="0" smtClean="0"/>
              <a:t>Parents / Caregivers  </a:t>
            </a:r>
          </a:p>
          <a:p>
            <a:pPr lvl="1">
              <a:lnSpc>
                <a:spcPct val="200000"/>
              </a:lnSpc>
            </a:pPr>
            <a:r>
              <a:rPr lang="en-US" dirty="0" smtClean="0"/>
              <a:t>Primary </a:t>
            </a:r>
            <a:r>
              <a:rPr lang="en-US" dirty="0"/>
              <a:t>C</a:t>
            </a:r>
            <a:r>
              <a:rPr lang="en-US" dirty="0" smtClean="0"/>
              <a:t>are Providers </a:t>
            </a:r>
          </a:p>
          <a:p>
            <a:pPr lvl="1">
              <a:lnSpc>
                <a:spcPct val="200000"/>
              </a:lnSpc>
            </a:pPr>
            <a:r>
              <a:rPr lang="en-US" dirty="0" smtClean="0"/>
              <a:t>Medical Specialists </a:t>
            </a:r>
            <a:endParaRPr lang="en-US" dirty="0"/>
          </a:p>
          <a:p>
            <a:pPr marL="0" indent="0">
              <a:lnSpc>
                <a:spcPct val="200000"/>
              </a:lnSpc>
              <a:buNone/>
            </a:pPr>
            <a:endParaRPr lang="en-US" dirty="0" smtClean="0"/>
          </a:p>
          <a:p>
            <a:pPr marL="0" indent="0">
              <a:lnSpc>
                <a:spcPct val="200000"/>
              </a:lnSpc>
              <a:buNone/>
            </a:pPr>
            <a:endParaRPr lang="en-US" dirty="0"/>
          </a:p>
          <a:p>
            <a:pPr>
              <a:lnSpc>
                <a:spcPct val="200000"/>
              </a:lnSpc>
            </a:pPr>
            <a:r>
              <a:rPr lang="en-US" dirty="0" smtClean="0"/>
              <a:t>Who Else?</a:t>
            </a:r>
          </a:p>
          <a:p>
            <a:pPr lvl="1">
              <a:lnSpc>
                <a:spcPct val="200000"/>
              </a:lnSpc>
            </a:pPr>
            <a:r>
              <a:rPr lang="en-US" dirty="0" smtClean="0"/>
              <a:t>Patient / Family Advocates </a:t>
            </a:r>
          </a:p>
          <a:p>
            <a:pPr lvl="1">
              <a:lnSpc>
                <a:spcPct val="200000"/>
              </a:lnSpc>
            </a:pPr>
            <a:r>
              <a:rPr lang="en-US" dirty="0" smtClean="0"/>
              <a:t>Educational Specialists </a:t>
            </a:r>
          </a:p>
          <a:p>
            <a:pPr lvl="1">
              <a:lnSpc>
                <a:spcPct val="200000"/>
              </a:lnSpc>
            </a:pPr>
            <a:r>
              <a:rPr lang="en-US" dirty="0" smtClean="0"/>
              <a:t>Psychologists </a:t>
            </a:r>
          </a:p>
          <a:p>
            <a:pPr lvl="1">
              <a:lnSpc>
                <a:spcPct val="200000"/>
              </a:lnSpc>
            </a:pPr>
            <a:r>
              <a:rPr lang="en-US" dirty="0" smtClean="0"/>
              <a:t>Allied Health Professionals</a:t>
            </a:r>
          </a:p>
          <a:p>
            <a:pPr lvl="1">
              <a:lnSpc>
                <a:spcPct val="200000"/>
              </a:lnSpc>
            </a:pPr>
            <a:r>
              <a:rPr lang="en-US" dirty="0" smtClean="0"/>
              <a:t>And more!</a:t>
            </a:r>
            <a:endParaRPr lang="en-US" dirty="0"/>
          </a:p>
        </p:txBody>
      </p:sp>
    </p:spTree>
    <p:extLst>
      <p:ext uri="{BB962C8B-B14F-4D97-AF65-F5344CB8AC3E}">
        <p14:creationId xmlns:p14="http://schemas.microsoft.com/office/powerpoint/2010/main" val="95420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750" y="365125"/>
            <a:ext cx="8674249" cy="1325563"/>
          </a:xfrm>
        </p:spPr>
        <p:txBody>
          <a:bodyPr/>
          <a:lstStyle/>
          <a:p>
            <a:r>
              <a:rPr lang="en-US" dirty="0" smtClean="0"/>
              <a:t>Six</a:t>
            </a:r>
            <a:r>
              <a:rPr lang="en-US" dirty="0" smtClean="0"/>
              <a:t> </a:t>
            </a:r>
            <a:r>
              <a:rPr lang="en-US" dirty="0"/>
              <a:t>Core </a:t>
            </a:r>
            <a:r>
              <a:rPr lang="en-US" dirty="0" smtClean="0"/>
              <a:t>Elements</a:t>
            </a:r>
            <a:endParaRPr lang="en-US" dirty="0"/>
          </a:p>
        </p:txBody>
      </p:sp>
      <p:sp>
        <p:nvSpPr>
          <p:cNvPr id="3" name="Content Placeholder 2"/>
          <p:cNvSpPr>
            <a:spLocks noGrp="1"/>
          </p:cNvSpPr>
          <p:nvPr>
            <p:ph idx="1"/>
          </p:nvPr>
        </p:nvSpPr>
        <p:spPr>
          <a:xfrm>
            <a:off x="0" y="1825624"/>
            <a:ext cx="12192000" cy="5032375"/>
          </a:xfrm>
        </p:spPr>
        <p:txBody>
          <a:bodyPr>
            <a:normAutofit/>
          </a:bodyPr>
          <a:lstStyle/>
          <a:p>
            <a:r>
              <a:rPr lang="en-US" sz="3200" dirty="0" smtClean="0"/>
              <a:t>The six components </a:t>
            </a:r>
            <a:r>
              <a:rPr lang="en-US" sz="3200" dirty="0"/>
              <a:t>of health care transition </a:t>
            </a:r>
            <a:r>
              <a:rPr lang="en-US" sz="3200" dirty="0" smtClean="0"/>
              <a:t>support are…</a:t>
            </a:r>
            <a:endParaRPr lang="en-US" sz="3200" dirty="0" smtClean="0"/>
          </a:p>
          <a:p>
            <a:pPr marL="0" indent="0">
              <a:buNone/>
            </a:pPr>
            <a:endParaRPr lang="en-US" sz="3200" dirty="0"/>
          </a:p>
        </p:txBody>
      </p:sp>
    </p:spTree>
    <p:extLst>
      <p:ext uri="{BB962C8B-B14F-4D97-AF65-F5344CB8AC3E}">
        <p14:creationId xmlns:p14="http://schemas.microsoft.com/office/powerpoint/2010/main" val="49288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Six Core </a:t>
            </a:r>
            <a:r>
              <a:rPr lang="en-US" dirty="0" smtClean="0"/>
              <a:t>Elements</a:t>
            </a:r>
            <a:endParaRPr lang="en-US" dirty="0"/>
          </a:p>
        </p:txBody>
      </p:sp>
      <p:sp>
        <p:nvSpPr>
          <p:cNvPr id="3" name="Content Placeholder 2"/>
          <p:cNvSpPr>
            <a:spLocks noGrp="1"/>
          </p:cNvSpPr>
          <p:nvPr>
            <p:ph idx="1"/>
          </p:nvPr>
        </p:nvSpPr>
        <p:spPr>
          <a:xfrm>
            <a:off x="0" y="1825624"/>
            <a:ext cx="12192000" cy="5032375"/>
          </a:xfrm>
        </p:spPr>
        <p:txBody>
          <a:bodyPr>
            <a:normAutofit/>
          </a:bodyPr>
          <a:lstStyle/>
          <a:p>
            <a:pPr marL="514350" indent="-514350">
              <a:lnSpc>
                <a:spcPct val="150000"/>
              </a:lnSpc>
              <a:buFont typeface="+mj-lt"/>
              <a:buAutoNum type="arabicPeriod"/>
            </a:pPr>
            <a:r>
              <a:rPr lang="en-US" dirty="0" smtClean="0"/>
              <a:t>Transition Policy </a:t>
            </a:r>
            <a:endParaRPr lang="en-US" dirty="0"/>
          </a:p>
          <a:p>
            <a:pPr lvl="1">
              <a:lnSpc>
                <a:spcPct val="150000"/>
              </a:lnSpc>
            </a:pPr>
            <a:r>
              <a:rPr lang="en-US" dirty="0" smtClean="0"/>
              <a:t>A written description of a practice’s approach</a:t>
            </a:r>
          </a:p>
          <a:p>
            <a:pPr marL="514350" indent="-514350">
              <a:lnSpc>
                <a:spcPct val="150000"/>
              </a:lnSpc>
              <a:buFont typeface="+mj-lt"/>
              <a:buAutoNum type="arabicPeriod"/>
            </a:pPr>
            <a:endParaRPr lang="en-US" dirty="0" smtClean="0"/>
          </a:p>
          <a:p>
            <a:pPr marL="514350" indent="-514350">
              <a:lnSpc>
                <a:spcPct val="150000"/>
              </a:lnSpc>
              <a:buFont typeface="+mj-lt"/>
              <a:buAutoNum type="arabicPeriod"/>
            </a:pPr>
            <a:r>
              <a:rPr lang="en-US" dirty="0" smtClean="0"/>
              <a:t>Transition Tracking and Monitoring </a:t>
            </a:r>
            <a:endParaRPr lang="en-US" dirty="0"/>
          </a:p>
          <a:p>
            <a:pPr lvl="1">
              <a:lnSpc>
                <a:spcPct val="150000"/>
              </a:lnSpc>
            </a:pPr>
            <a:r>
              <a:rPr lang="en-US" dirty="0" smtClean="0"/>
              <a:t>A process for identifying youth and monitoring them</a:t>
            </a:r>
          </a:p>
          <a:p>
            <a:pPr marL="514350" indent="-514350">
              <a:lnSpc>
                <a:spcPct val="150000"/>
              </a:lnSpc>
              <a:buFont typeface="+mj-lt"/>
              <a:buAutoNum type="arabicPeriod"/>
            </a:pPr>
            <a:endParaRPr lang="en-US" dirty="0" smtClean="0"/>
          </a:p>
          <a:p>
            <a:pPr marL="514350" indent="-514350">
              <a:lnSpc>
                <a:spcPct val="150000"/>
              </a:lnSpc>
              <a:buFont typeface="+mj-lt"/>
              <a:buAutoNum type="arabicPeriod"/>
            </a:pPr>
            <a:r>
              <a:rPr lang="en-US" dirty="0" smtClean="0"/>
              <a:t>Transition Readiness</a:t>
            </a:r>
          </a:p>
          <a:p>
            <a:pPr lvl="1">
              <a:lnSpc>
                <a:spcPct val="150000"/>
              </a:lnSpc>
            </a:pPr>
            <a:r>
              <a:rPr lang="en-US" dirty="0" smtClean="0"/>
              <a:t>Regular assessment of youth readiness to transition</a:t>
            </a:r>
            <a:endParaRPr lang="en-US" dirty="0"/>
          </a:p>
        </p:txBody>
      </p:sp>
    </p:spTree>
    <p:extLst>
      <p:ext uri="{BB962C8B-B14F-4D97-AF65-F5344CB8AC3E}">
        <p14:creationId xmlns:p14="http://schemas.microsoft.com/office/powerpoint/2010/main" val="3974625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2185</TotalTime>
  <Words>7604</Words>
  <Application>Microsoft Office PowerPoint</Application>
  <PresentationFormat>Widescreen</PresentationFormat>
  <Paragraphs>587</Paragraphs>
  <Slides>52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Century Gothic</vt:lpstr>
      <vt:lpstr>Wingdings</vt:lpstr>
      <vt:lpstr>Vapor Trail</vt:lpstr>
      <vt:lpstr>NeuroDevelopmental disabilities and the transition from Pediatric to Adult Healthcare</vt:lpstr>
      <vt:lpstr>Objectives</vt:lpstr>
      <vt:lpstr>Transitioning to Adulthood</vt:lpstr>
      <vt:lpstr>What is Healthcare Transition?</vt:lpstr>
      <vt:lpstr>Goals of Transition</vt:lpstr>
      <vt:lpstr>Why is This Important?</vt:lpstr>
      <vt:lpstr>Who’s Who in Transition?</vt:lpstr>
      <vt:lpstr>Six Core Elements</vt:lpstr>
      <vt:lpstr>Six Core Elements</vt:lpstr>
      <vt:lpstr>Six Core Elements</vt:lpstr>
      <vt:lpstr>Developing a Transition Policy </vt:lpstr>
      <vt:lpstr>Sample Transition Policy</vt:lpstr>
      <vt:lpstr>Transition Tracking </vt:lpstr>
      <vt:lpstr>Sample Worksheet</vt:lpstr>
      <vt:lpstr>Readiness Assessments</vt:lpstr>
      <vt:lpstr>Sample Readiness Assessment</vt:lpstr>
      <vt:lpstr>Making a Transition Plan</vt:lpstr>
      <vt:lpstr>Plan Components </vt:lpstr>
      <vt:lpstr>Sample Transition Plan</vt:lpstr>
      <vt:lpstr>Sample Summary</vt:lpstr>
      <vt:lpstr>What Should You Talk About? </vt:lpstr>
      <vt:lpstr>Talking Topics, Continued</vt:lpstr>
      <vt:lpstr>Talking Topics, Continued</vt:lpstr>
      <vt:lpstr>Guardianship</vt:lpstr>
      <vt:lpstr>Types of Guardianship</vt:lpstr>
      <vt:lpstr>Guardianship Alternatives</vt:lpstr>
      <vt:lpstr>Things to remember</vt:lpstr>
      <vt:lpstr>Adolescent Visits </vt:lpstr>
      <vt:lpstr>The Transfer</vt:lpstr>
      <vt:lpstr>Sample Letter </vt:lpstr>
      <vt:lpstr>Sample Care Plan</vt:lpstr>
      <vt:lpstr>What If You Can’t Find an Adult Provider?</vt:lpstr>
      <vt:lpstr>The Transition Process</vt:lpstr>
      <vt:lpstr>More Things to Remember </vt:lpstr>
      <vt:lpstr>First Steps: Age 12 – 13 </vt:lpstr>
      <vt:lpstr>Talking Topics at 12 – 13</vt:lpstr>
      <vt:lpstr>To Do at 14 </vt:lpstr>
      <vt:lpstr>Talking topics at 14</vt:lpstr>
      <vt:lpstr>To Do at 15 – 17  </vt:lpstr>
      <vt:lpstr>Talking topics at 15 – 17 </vt:lpstr>
      <vt:lpstr>Ages 18 and Up</vt:lpstr>
      <vt:lpstr>Case Study</vt:lpstr>
      <vt:lpstr>Emmie’s Transition</vt:lpstr>
      <vt:lpstr>Emmie’s Transition</vt:lpstr>
      <vt:lpstr>Case Study 2</vt:lpstr>
      <vt:lpstr>Jack’s Transition </vt:lpstr>
      <vt:lpstr>Jack’s Transition </vt:lpstr>
      <vt:lpstr>How Could Planning Have Helped?</vt:lpstr>
      <vt:lpstr>Last Thoughts</vt:lpstr>
      <vt:lpstr>PowerPoint Presentation</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Cejas, Diana Mercedes</dc:creator>
  <cp:lastModifiedBy>Cejas, Diana Mercedes</cp:lastModifiedBy>
  <cp:revision>50</cp:revision>
  <dcterms:created xsi:type="dcterms:W3CDTF">2018-11-10T18:37:25Z</dcterms:created>
  <dcterms:modified xsi:type="dcterms:W3CDTF">2018-11-14T17:32:17Z</dcterms:modified>
</cp:coreProperties>
</file>